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5" r:id="rId1"/>
  </p:sldMasterIdLst>
  <p:notesMasterIdLst>
    <p:notesMasterId r:id="rId90"/>
  </p:notesMasterIdLst>
  <p:sldIdLst>
    <p:sldId id="256" r:id="rId2"/>
    <p:sldId id="357" r:id="rId3"/>
    <p:sldId id="358" r:id="rId4"/>
    <p:sldId id="258" r:id="rId5"/>
    <p:sldId id="259" r:id="rId6"/>
    <p:sldId id="260" r:id="rId7"/>
    <p:sldId id="261" r:id="rId8"/>
    <p:sldId id="262" r:id="rId9"/>
    <p:sldId id="263" r:id="rId10"/>
    <p:sldId id="360" r:id="rId11"/>
    <p:sldId id="257" r:id="rId12"/>
    <p:sldId id="270" r:id="rId13"/>
    <p:sldId id="271" r:id="rId14"/>
    <p:sldId id="272" r:id="rId15"/>
    <p:sldId id="273" r:id="rId16"/>
    <p:sldId id="267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2" r:id="rId27"/>
    <p:sldId id="283" r:id="rId28"/>
    <p:sldId id="285" r:id="rId29"/>
    <p:sldId id="286" r:id="rId30"/>
    <p:sldId id="287" r:id="rId31"/>
    <p:sldId id="361" r:id="rId32"/>
    <p:sldId id="359" r:id="rId33"/>
    <p:sldId id="291" r:id="rId34"/>
    <p:sldId id="290" r:id="rId35"/>
    <p:sldId id="292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16" r:id="rId44"/>
    <p:sldId id="317" r:id="rId45"/>
    <p:sldId id="318" r:id="rId46"/>
    <p:sldId id="312" r:id="rId47"/>
    <p:sldId id="307" r:id="rId48"/>
    <p:sldId id="308" r:id="rId49"/>
    <p:sldId id="314" r:id="rId50"/>
    <p:sldId id="315" r:id="rId51"/>
    <p:sldId id="309" r:id="rId52"/>
    <p:sldId id="362" r:id="rId53"/>
    <p:sldId id="320" r:id="rId54"/>
    <p:sldId id="321" r:id="rId55"/>
    <p:sldId id="324" r:id="rId56"/>
    <p:sldId id="325" r:id="rId57"/>
    <p:sldId id="326" r:id="rId58"/>
    <p:sldId id="323" r:id="rId59"/>
    <p:sldId id="328" r:id="rId60"/>
    <p:sldId id="329" r:id="rId61"/>
    <p:sldId id="330" r:id="rId62"/>
    <p:sldId id="363" r:id="rId63"/>
    <p:sldId id="333" r:id="rId64"/>
    <p:sldId id="331" r:id="rId65"/>
    <p:sldId id="332" r:id="rId66"/>
    <p:sldId id="334" r:id="rId67"/>
    <p:sldId id="335" r:id="rId68"/>
    <p:sldId id="336" r:id="rId69"/>
    <p:sldId id="337" r:id="rId70"/>
    <p:sldId id="338" r:id="rId71"/>
    <p:sldId id="339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52" r:id="rId81"/>
    <p:sldId id="349" r:id="rId82"/>
    <p:sldId id="353" r:id="rId83"/>
    <p:sldId id="350" r:id="rId84"/>
    <p:sldId id="354" r:id="rId85"/>
    <p:sldId id="351" r:id="rId86"/>
    <p:sldId id="355" r:id="rId87"/>
    <p:sldId id="364" r:id="rId88"/>
    <p:sldId id="365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388D58-88E9-4EA0-B7BB-CF597DCFBD9A}">
          <p14:sldIdLst>
            <p14:sldId id="256"/>
            <p14:sldId id="357"/>
            <p14:sldId id="358"/>
            <p14:sldId id="258"/>
            <p14:sldId id="259"/>
            <p14:sldId id="260"/>
            <p14:sldId id="261"/>
            <p14:sldId id="262"/>
            <p14:sldId id="263"/>
            <p14:sldId id="360"/>
            <p14:sldId id="257"/>
            <p14:sldId id="270"/>
            <p14:sldId id="271"/>
            <p14:sldId id="272"/>
            <p14:sldId id="273"/>
            <p14:sldId id="267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2"/>
            <p14:sldId id="283"/>
            <p14:sldId id="285"/>
            <p14:sldId id="286"/>
            <p14:sldId id="287"/>
            <p14:sldId id="361"/>
            <p14:sldId id="359"/>
            <p14:sldId id="291"/>
            <p14:sldId id="290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  <p14:sldId id="316"/>
            <p14:sldId id="317"/>
            <p14:sldId id="318"/>
            <p14:sldId id="312"/>
            <p14:sldId id="307"/>
            <p14:sldId id="308"/>
            <p14:sldId id="314"/>
            <p14:sldId id="315"/>
            <p14:sldId id="309"/>
            <p14:sldId id="362"/>
            <p14:sldId id="320"/>
            <p14:sldId id="321"/>
            <p14:sldId id="324"/>
            <p14:sldId id="325"/>
            <p14:sldId id="326"/>
            <p14:sldId id="323"/>
            <p14:sldId id="328"/>
            <p14:sldId id="329"/>
            <p14:sldId id="330"/>
            <p14:sldId id="363"/>
            <p14:sldId id="333"/>
            <p14:sldId id="331"/>
            <p14:sldId id="332"/>
            <p14:sldId id="334"/>
            <p14:sldId id="335"/>
            <p14:sldId id="336"/>
            <p14:sldId id="337"/>
            <p14:sldId id="338"/>
            <p14:sldId id="339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2"/>
            <p14:sldId id="349"/>
            <p14:sldId id="353"/>
            <p14:sldId id="350"/>
            <p14:sldId id="354"/>
            <p14:sldId id="351"/>
            <p14:sldId id="355"/>
            <p14:sldId id="364"/>
            <p14:sldId id="365"/>
          </p14:sldIdLst>
        </p14:section>
        <p14:section name="Untitled Section" id="{1DC159FC-DD6A-4F45-B9C5-E125773364A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81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CFEA3-0C26-4882-BFA9-90838206B108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B720A-F12D-4B58-8586-A7C5B51AA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90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don’t need to remember the formula for bisection widths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720A-F12D-4B58-8586-A7C5B51AAD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991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r=0.1, so maximum speed-up =1/r=10.</a:t>
            </a:r>
          </a:p>
          <a:p>
            <a:r>
              <a:rPr lang="en-GB" dirty="0" smtClean="0"/>
              <a:t>10</a:t>
            </a:r>
            <a:r>
              <a:rPr lang="en-GB" baseline="0" dirty="0" smtClean="0"/>
              <a:t> = T_S / T_P = 5 / T_P so T_P=5/10 = 0.5s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720A-F12D-4B58-8586-A7C5B51AADA1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740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p=100,</a:t>
            </a:r>
            <a:r>
              <a:rPr lang="en-GB" baseline="0" dirty="0" smtClean="0"/>
              <a:t> r=0.1</a:t>
            </a:r>
          </a:p>
          <a:p>
            <a:r>
              <a:rPr lang="en-GB" baseline="0" dirty="0" smtClean="0"/>
              <a:t>S = 100+0.1 – 0.1*100 = 90.1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720A-F12D-4B58-8586-A7C5B51AADA1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46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720A-F12D-4B58-8586-A7C5B51AADA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058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 Count</a:t>
            </a:r>
            <a:r>
              <a:rPr lang="en-GB" baseline="0" dirty="0"/>
              <a:t> (L) calculation:</a:t>
            </a:r>
          </a:p>
          <a:p>
            <a:r>
              <a:rPr lang="en-GB" baseline="0" dirty="0"/>
              <a:t>Consider only “downwards” connections, to avoid duplicates.</a:t>
            </a:r>
          </a:p>
          <a:p>
            <a:r>
              <a:rPr lang="en-GB" baseline="0" dirty="0"/>
              <a:t>If each node made 2, L=2N</a:t>
            </a:r>
          </a:p>
          <a:p>
            <a:r>
              <a:rPr lang="en-GB" baseline="0" dirty="0"/>
              <a:t>But the (N+1)/2 leaf nodes don’t make any, so L = 2N-2*(N+1)/2 = 2N-N-1 = N-1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720A-F12D-4B58-8586-A7C5B51AADA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090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2^(Log(N+1)-1) = 0.5*N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720A-F12D-4B58-8586-A7C5B51AADA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99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2^(Log(N+1)-1) = 0.5*N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720A-F12D-4B58-8586-A7C5B51AADA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277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you can still</a:t>
            </a:r>
            <a:r>
              <a:rPr lang="en-GB" baseline="0" dirty="0"/>
              <a:t> copy data to a device variable marked __constant__ from the host, but you can’t modify it in the kernel.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720A-F12D-4B58-8586-A7C5B51AADA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79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Remember we need to</a:t>
            </a:r>
            <a:r>
              <a:rPr lang="en-GB" baseline="0" dirty="0"/>
              <a:t> pass pointers to the allocated memory as parameters to the kernel if we dynamically allocate the memory using </a:t>
            </a:r>
            <a:r>
              <a:rPr lang="en-GB" baseline="0" dirty="0" err="1"/>
              <a:t>cudaMalloc</a:t>
            </a:r>
            <a:r>
              <a:rPr lang="en-GB" baseline="0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720A-F12D-4B58-8586-A7C5B51AADA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18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S(2) = 12/6 = 2</a:t>
            </a:r>
          </a:p>
          <a:p>
            <a:r>
              <a:rPr lang="en-GB" dirty="0" smtClean="0"/>
              <a:t>S(4)</a:t>
            </a:r>
            <a:r>
              <a:rPr lang="en-GB" baseline="0" dirty="0" smtClean="0"/>
              <a:t> = 12/4 = 3</a:t>
            </a:r>
          </a:p>
          <a:p>
            <a:r>
              <a:rPr lang="en-GB" baseline="0" dirty="0" smtClean="0"/>
              <a:t>S(8) = 12/3 = 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720A-F12D-4B58-8586-A7C5B51AADA1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35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E(2) = 2/2 = 1</a:t>
            </a:r>
          </a:p>
          <a:p>
            <a:r>
              <a:rPr lang="en-GB" dirty="0" smtClean="0"/>
              <a:t>E(4)</a:t>
            </a:r>
            <a:r>
              <a:rPr lang="en-GB" baseline="0" dirty="0" smtClean="0"/>
              <a:t> = ¾ = 0.75</a:t>
            </a:r>
          </a:p>
          <a:p>
            <a:r>
              <a:rPr lang="en-GB" baseline="0" dirty="0" smtClean="0"/>
              <a:t>E(8) = 4/8 = 0.5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B720A-F12D-4B58-8586-A7C5B51AADA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32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24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7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89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4335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21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830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06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111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64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22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7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30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63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49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59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98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59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C6719-3253-4C6D-8A06-B5EBC3C98BA3}" type="datetimeFigureOut">
              <a:rPr lang="en-GB" smtClean="0"/>
              <a:t>01/12/2016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2AFE4-43A4-49BF-810A-A739816E2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83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  <p:sldLayoutId id="2147484068" r:id="rId13"/>
    <p:sldLayoutId id="2147484069" r:id="rId14"/>
    <p:sldLayoutId id="2147484070" r:id="rId15"/>
    <p:sldLayoutId id="2147484071" r:id="rId16"/>
    <p:sldLayoutId id="214748407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on-demand.gputechconf.com/gtc-express/2011/presentations/register_spilling.pdf" TargetMode="External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tm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7" Type="http://schemas.openxmlformats.org/officeDocument/2006/relationships/image" Target="../media/image28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tm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SOFT354: Parallel Computation and distributed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Week 10</a:t>
            </a:r>
          </a:p>
          <a:p>
            <a:r>
              <a:rPr lang="en-GB" dirty="0"/>
              <a:t>Dr Robert Merrison-</a:t>
            </a:r>
            <a:r>
              <a:rPr lang="en-GB" dirty="0" err="1"/>
              <a:t>Hort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295823"/>
            <a:ext cx="1512168" cy="9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14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Simple topologies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1738496"/>
          </a:xfrm>
        </p:spPr>
        <p:txBody>
          <a:bodyPr/>
          <a:lstStyle/>
          <a:p>
            <a:r>
              <a:rPr lang="en-GB" dirty="0" smtClean="0"/>
              <a:t>Last week we looked at three simple topologies: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6815180"/>
                  </p:ext>
                </p:extLst>
              </p:nvPr>
            </p:nvGraphicFramePr>
            <p:xfrm>
              <a:off x="251520" y="2852936"/>
              <a:ext cx="8568951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168">
                      <a:extLst>
                        <a:ext uri="{9D8B030D-6E8A-4147-A177-3AD203B41FA5}">
                          <a16:colId xmlns:a16="http://schemas.microsoft.com/office/drawing/2014/main" val="135370782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3681597179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61183046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697603986"/>
                        </a:ext>
                      </a:extLst>
                    </a:gridCol>
                    <a:gridCol w="2448271">
                      <a:extLst>
                        <a:ext uri="{9D8B030D-6E8A-4147-A177-3AD203B41FA5}">
                          <a16:colId xmlns:a16="http://schemas.microsoft.com/office/drawing/2014/main" val="9565803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Type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Diameter</a:t>
                          </a:r>
                          <a:r>
                            <a:rPr lang="en-GB" sz="140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GB" sz="1400" dirty="0" smtClean="0"/>
                            <a:t>(lower better)</a:t>
                          </a:r>
                          <a:endParaRPr lang="en-GB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Bisection Width </a:t>
                          </a:r>
                        </a:p>
                        <a:p>
                          <a:pPr algn="ctr"/>
                          <a:r>
                            <a:rPr lang="en-GB" sz="1400" dirty="0" smtClean="0"/>
                            <a:t>(higher better)</a:t>
                          </a:r>
                          <a:endParaRPr lang="en-GB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 smtClean="0"/>
                            <a:t>Valency</a:t>
                          </a:r>
                          <a:endParaRPr lang="en-GB" dirty="0" smtClean="0"/>
                        </a:p>
                        <a:p>
                          <a:pPr algn="ctr"/>
                          <a:r>
                            <a:rPr lang="en-GB" sz="1400" dirty="0" smtClean="0"/>
                            <a:t>(lower better)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Summary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409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Fully-connected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N-1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High</a:t>
                          </a:r>
                          <a:r>
                            <a:rPr lang="en-GB" baseline="0" dirty="0" smtClean="0"/>
                            <a:t> performance,  expensive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47778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Ring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Low performance, cheap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80656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Thin tree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num>
                                      <m:den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Cheap, good latency</a:t>
                          </a:r>
                          <a:r>
                            <a:rPr lang="en-GB" baseline="0" dirty="0" smtClean="0"/>
                            <a:t> but low bandwidth / resilience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458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6815180"/>
                  </p:ext>
                </p:extLst>
              </p:nvPr>
            </p:nvGraphicFramePr>
            <p:xfrm>
              <a:off x="251520" y="2852936"/>
              <a:ext cx="8568951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168">
                      <a:extLst>
                        <a:ext uri="{9D8B030D-6E8A-4147-A177-3AD203B41FA5}">
                          <a16:colId xmlns:a16="http://schemas.microsoft.com/office/drawing/2014/main" val="135370782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3681597179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61183046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697603986"/>
                        </a:ext>
                      </a:extLst>
                    </a:gridCol>
                    <a:gridCol w="2448271">
                      <a:extLst>
                        <a:ext uri="{9D8B030D-6E8A-4147-A177-3AD203B41FA5}">
                          <a16:colId xmlns:a16="http://schemas.microsoft.com/office/drawing/2014/main" val="95658031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Type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Diameter</a:t>
                          </a:r>
                          <a:r>
                            <a:rPr lang="en-GB" sz="140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GB" sz="1400" dirty="0" smtClean="0"/>
                            <a:t>(lower better)</a:t>
                          </a:r>
                          <a:endParaRPr lang="en-GB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Bisection Width </a:t>
                          </a:r>
                        </a:p>
                        <a:p>
                          <a:pPr algn="ctr"/>
                          <a:r>
                            <a:rPr lang="en-GB" sz="1400" dirty="0" smtClean="0"/>
                            <a:t>(higher better)</a:t>
                          </a:r>
                          <a:endParaRPr lang="en-GB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 smtClean="0"/>
                            <a:t>Valency</a:t>
                          </a:r>
                          <a:endParaRPr lang="en-GB" dirty="0" smtClean="0"/>
                        </a:p>
                        <a:p>
                          <a:pPr algn="ctr"/>
                          <a:r>
                            <a:rPr lang="en-GB" sz="1400" dirty="0" smtClean="0"/>
                            <a:t>(lower better)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Summary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4090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Fully-connected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4397" t="-95238" r="-205537" b="-3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N-1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High</a:t>
                          </a:r>
                          <a:r>
                            <a:rPr lang="en-GB" baseline="0" dirty="0" smtClean="0"/>
                            <a:t> performance,  expensive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47778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Ring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667" t="-193396" r="-416889" b="-1981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Low performance, cheap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806565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Thin tree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667" t="-159487" r="-416889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Cheap, good latency</a:t>
                          </a:r>
                          <a:r>
                            <a:rPr lang="en-GB" baseline="0" dirty="0" smtClean="0"/>
                            <a:t> but low bandwidth / resilience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458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369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(2d) Torus arrangement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946408"/>
          </a:xfrm>
        </p:spPr>
        <p:txBody>
          <a:bodyPr/>
          <a:lstStyle/>
          <a:p>
            <a:r>
              <a:rPr lang="en-GB" dirty="0"/>
              <a:t>For simplicity, fix N as a square number. Let’s use N=16.</a:t>
            </a:r>
          </a:p>
          <a:p>
            <a:r>
              <a:rPr lang="en-GB" dirty="0"/>
              <a:t>Arrange nodes evenly in 2D to give a square shape: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131840" y="3284984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067944" y="3284984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004048" y="3284984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125601" y="4149080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067944" y="4149080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10287" y="4149080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125601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067944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010287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5954364" y="3284984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5960603" y="4149080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5960603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3126468" y="587113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4068811" y="587113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5011154" y="587113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5961470" y="587113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05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7" grpId="0" animBg="1"/>
      <p:bldP spid="48" grpId="0" animBg="1"/>
      <p:bldP spid="49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91448" y="2643053"/>
            <a:ext cx="2842975" cy="2586146"/>
            <a:chOff x="3391448" y="2643053"/>
            <a:chExt cx="2842975" cy="2586146"/>
          </a:xfrm>
        </p:grpSpPr>
        <p:cxnSp>
          <p:nvCxnSpPr>
            <p:cNvPr id="14" name="Straight Connector 13"/>
            <p:cNvCxnSpPr>
              <a:stCxn id="5" idx="1"/>
              <a:endCxn id="4" idx="3"/>
            </p:cNvCxnSpPr>
            <p:nvPr/>
          </p:nvCxnSpPr>
          <p:spPr>
            <a:xfrm flipH="1">
              <a:off x="3614578" y="2643053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550682" y="2643053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550682" y="3507149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550682" y="4371245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608339" y="4371245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608339" y="3493230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7" idx="0"/>
            </p:cNvCxnSpPr>
            <p:nvPr/>
          </p:nvCxnSpPr>
          <p:spPr>
            <a:xfrm flipH="1">
              <a:off x="3392315" y="2859077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324926" y="2862948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57537" y="2866819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77868" y="3723173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334658" y="3723173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391448" y="3723173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500998" y="2643053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500998" y="3507149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500998" y="4371245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07853" y="2866819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228184" y="3723173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4550682" y="5229199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608339" y="5229199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277868" y="4581127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4334658" y="4581127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3391448" y="4581127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5500998" y="5229199"/>
              <a:ext cx="5040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228184" y="4581127"/>
              <a:ext cx="6239" cy="4320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(2d) Torus arrangement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5804548"/>
            <a:ext cx="7955280" cy="442352"/>
          </a:xfrm>
        </p:spPr>
        <p:txBody>
          <a:bodyPr/>
          <a:lstStyle/>
          <a:p>
            <a:r>
              <a:rPr lang="en-GB" dirty="0"/>
              <a:t>Add links between neighbouring nodes.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182530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118634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054738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176291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118634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60977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176291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118634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060977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6005054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6011293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6011293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3177158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4119501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5061844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6012160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8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91448" y="2643053"/>
            <a:ext cx="2842975" cy="2586146"/>
            <a:chOff x="3391448" y="2643053"/>
            <a:chExt cx="2842975" cy="2586146"/>
          </a:xfrm>
        </p:grpSpPr>
        <p:cxnSp>
          <p:nvCxnSpPr>
            <p:cNvPr id="14" name="Straight Connector 13"/>
            <p:cNvCxnSpPr>
              <a:stCxn id="5" idx="1"/>
              <a:endCxn id="4" idx="3"/>
            </p:cNvCxnSpPr>
            <p:nvPr/>
          </p:nvCxnSpPr>
          <p:spPr>
            <a:xfrm flipH="1">
              <a:off x="3614578" y="2643053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550682" y="2643053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550682" y="350714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550682" y="4371245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608339" y="4371245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608339" y="3493230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7" idx="0"/>
            </p:cNvCxnSpPr>
            <p:nvPr/>
          </p:nvCxnSpPr>
          <p:spPr>
            <a:xfrm flipH="1">
              <a:off x="3392315" y="285907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324926" y="2862948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57537" y="2866819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77868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334658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391448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500998" y="2643053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500998" y="350714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500998" y="4371245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07853" y="2866819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228184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4550682" y="522919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608339" y="522919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277868" y="458112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4334658" y="458112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3391448" y="458112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5500998" y="522919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228184" y="458112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(2d) Torus arrangement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5804548"/>
            <a:ext cx="7955280" cy="442352"/>
          </a:xfrm>
        </p:spPr>
        <p:txBody>
          <a:bodyPr/>
          <a:lstStyle/>
          <a:p>
            <a:r>
              <a:rPr lang="en-GB" dirty="0"/>
              <a:t>With wrapping around at the edges…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182530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118634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054738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176291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118634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60977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176291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118634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060977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6005054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6011293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6011293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3177158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4119501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5061844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6012160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3603979" y="2452922"/>
            <a:ext cx="3029683" cy="2946187"/>
            <a:chOff x="3603979" y="2452922"/>
            <a:chExt cx="3029683" cy="2946187"/>
          </a:xfrm>
        </p:grpSpPr>
        <p:sp>
          <p:nvSpPr>
            <p:cNvPr id="15" name="Right Bracket 14"/>
            <p:cNvSpPr/>
            <p:nvPr/>
          </p:nvSpPr>
          <p:spPr>
            <a:xfrm>
              <a:off x="6419397" y="2452922"/>
              <a:ext cx="214265" cy="2946187"/>
            </a:xfrm>
            <a:prstGeom prst="rightBracket">
              <a:avLst>
                <a:gd name="adj" fmla="val 303911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ight Bracket 45"/>
            <p:cNvSpPr/>
            <p:nvPr/>
          </p:nvSpPr>
          <p:spPr>
            <a:xfrm>
              <a:off x="5499716" y="2452922"/>
              <a:ext cx="156490" cy="2946187"/>
            </a:xfrm>
            <a:prstGeom prst="rightBracket">
              <a:avLst>
                <a:gd name="adj" fmla="val 303911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ight Bracket 65"/>
            <p:cNvSpPr/>
            <p:nvPr/>
          </p:nvSpPr>
          <p:spPr>
            <a:xfrm>
              <a:off x="4540083" y="2452922"/>
              <a:ext cx="172045" cy="2946187"/>
            </a:xfrm>
            <a:prstGeom prst="rightBracket">
              <a:avLst>
                <a:gd name="adj" fmla="val 303911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ight Bracket 66"/>
            <p:cNvSpPr/>
            <p:nvPr/>
          </p:nvSpPr>
          <p:spPr>
            <a:xfrm>
              <a:off x="3603979" y="2452922"/>
              <a:ext cx="181897" cy="2946187"/>
            </a:xfrm>
            <a:prstGeom prst="rightBracket">
              <a:avLst>
                <a:gd name="adj" fmla="val 303911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9792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3603979" y="2452922"/>
            <a:ext cx="3029683" cy="2946187"/>
            <a:chOff x="3603979" y="2452922"/>
            <a:chExt cx="3029683" cy="2946187"/>
          </a:xfrm>
        </p:grpSpPr>
        <p:sp>
          <p:nvSpPr>
            <p:cNvPr id="72" name="Right Bracket 71"/>
            <p:cNvSpPr/>
            <p:nvPr/>
          </p:nvSpPr>
          <p:spPr>
            <a:xfrm>
              <a:off x="6419397" y="2452922"/>
              <a:ext cx="21426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ight Bracket 72"/>
            <p:cNvSpPr/>
            <p:nvPr/>
          </p:nvSpPr>
          <p:spPr>
            <a:xfrm>
              <a:off x="5499716" y="2452922"/>
              <a:ext cx="156490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ight Bracket 73"/>
            <p:cNvSpPr/>
            <p:nvPr/>
          </p:nvSpPr>
          <p:spPr>
            <a:xfrm>
              <a:off x="4540083" y="2452922"/>
              <a:ext cx="17204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ight Bracket 74"/>
            <p:cNvSpPr/>
            <p:nvPr/>
          </p:nvSpPr>
          <p:spPr>
            <a:xfrm>
              <a:off x="3603979" y="2452922"/>
              <a:ext cx="181897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91448" y="2643053"/>
            <a:ext cx="2842975" cy="2586146"/>
            <a:chOff x="3391448" y="2643053"/>
            <a:chExt cx="2842975" cy="2586146"/>
          </a:xfrm>
        </p:grpSpPr>
        <p:cxnSp>
          <p:nvCxnSpPr>
            <p:cNvPr id="14" name="Straight Connector 13"/>
            <p:cNvCxnSpPr>
              <a:stCxn id="5" idx="1"/>
              <a:endCxn id="4" idx="3"/>
            </p:cNvCxnSpPr>
            <p:nvPr/>
          </p:nvCxnSpPr>
          <p:spPr>
            <a:xfrm flipH="1">
              <a:off x="3614578" y="2643053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550682" y="2643053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550682" y="350714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550682" y="4371245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608339" y="4371245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608339" y="3493230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7" idx="0"/>
            </p:cNvCxnSpPr>
            <p:nvPr/>
          </p:nvCxnSpPr>
          <p:spPr>
            <a:xfrm flipH="1">
              <a:off x="3392315" y="285907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324926" y="2862948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57537" y="2866819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77868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334658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391448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500998" y="2643053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500998" y="350714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500998" y="4371245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07853" y="2866819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228184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4550682" y="522919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608339" y="522919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277868" y="458112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4334658" y="458112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3391448" y="458112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5500998" y="522919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228184" y="458112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(2d) Torus arrangement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5804548"/>
            <a:ext cx="7955280" cy="442352"/>
          </a:xfrm>
        </p:spPr>
        <p:txBody>
          <a:bodyPr/>
          <a:lstStyle/>
          <a:p>
            <a:r>
              <a:rPr lang="en-GB" dirty="0"/>
              <a:t>… </a:t>
            </a:r>
            <a:r>
              <a:rPr lang="en-GB" u="sng" dirty="0"/>
              <a:t>both</a:t>
            </a:r>
            <a:r>
              <a:rPr lang="en-GB" dirty="0"/>
              <a:t> edges!</a:t>
            </a:r>
          </a:p>
        </p:txBody>
      </p:sp>
      <p:sp>
        <p:nvSpPr>
          <p:cNvPr id="4" name="Rectangle 3"/>
          <p:cNvSpPr/>
          <p:nvPr/>
        </p:nvSpPr>
        <p:spPr>
          <a:xfrm>
            <a:off x="3182530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118634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054738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176291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118634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60977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176291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118634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060977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6005054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6011293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6011293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3177158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4119501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5061844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6012160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Bracket 22"/>
          <p:cNvSpPr/>
          <p:nvPr/>
        </p:nvSpPr>
        <p:spPr>
          <a:xfrm rot="16200000">
            <a:off x="4548462" y="886338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Bracket 67"/>
          <p:cNvSpPr/>
          <p:nvPr/>
        </p:nvSpPr>
        <p:spPr>
          <a:xfrm rot="16200000">
            <a:off x="4548462" y="1744292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ket 68"/>
          <p:cNvSpPr/>
          <p:nvPr/>
        </p:nvSpPr>
        <p:spPr>
          <a:xfrm rot="16200000">
            <a:off x="4548462" y="2602246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ight Bracket 69"/>
          <p:cNvSpPr/>
          <p:nvPr/>
        </p:nvSpPr>
        <p:spPr>
          <a:xfrm rot="16200000">
            <a:off x="4548462" y="3460200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4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91448" y="2643053"/>
            <a:ext cx="2842975" cy="2586146"/>
            <a:chOff x="3391448" y="2643053"/>
            <a:chExt cx="2842975" cy="2586146"/>
          </a:xfrm>
        </p:grpSpPr>
        <p:cxnSp>
          <p:nvCxnSpPr>
            <p:cNvPr id="14" name="Straight Connector 13"/>
            <p:cNvCxnSpPr>
              <a:stCxn id="5" idx="1"/>
              <a:endCxn id="4" idx="3"/>
            </p:cNvCxnSpPr>
            <p:nvPr/>
          </p:nvCxnSpPr>
          <p:spPr>
            <a:xfrm flipH="1">
              <a:off x="3614578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550682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550682" y="350714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550682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608339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608339" y="3493230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7" idx="0"/>
            </p:cNvCxnSpPr>
            <p:nvPr/>
          </p:nvCxnSpPr>
          <p:spPr>
            <a:xfrm flipH="1">
              <a:off x="3392315" y="285907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324926" y="2862948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57537" y="2866819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7786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33465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39144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500998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500998" y="350714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500998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07853" y="2866819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228184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4550682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608339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27786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433465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339144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5500998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228184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(2d) Torus arrangement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182530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118634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054738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176291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118634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60977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176291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118634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060977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6005054" y="242702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6011293" y="3291125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6011293" y="415522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3177158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4119501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5061844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6012160" y="50131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Bracket 22"/>
          <p:cNvSpPr/>
          <p:nvPr/>
        </p:nvSpPr>
        <p:spPr>
          <a:xfrm rot="16200000">
            <a:off x="4548462" y="886338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Bracket 67"/>
          <p:cNvSpPr/>
          <p:nvPr/>
        </p:nvSpPr>
        <p:spPr>
          <a:xfrm rot="16200000">
            <a:off x="4548462" y="1744292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ket 68"/>
          <p:cNvSpPr/>
          <p:nvPr/>
        </p:nvSpPr>
        <p:spPr>
          <a:xfrm rot="16200000">
            <a:off x="4548462" y="2602246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ight Bracket 69"/>
          <p:cNvSpPr/>
          <p:nvPr/>
        </p:nvSpPr>
        <p:spPr>
          <a:xfrm rot="16200000">
            <a:off x="4548462" y="3460200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 70"/>
          <p:cNvGrpSpPr/>
          <p:nvPr/>
        </p:nvGrpSpPr>
        <p:grpSpPr>
          <a:xfrm>
            <a:off x="3603979" y="2452922"/>
            <a:ext cx="3029683" cy="2946187"/>
            <a:chOff x="3603979" y="2452922"/>
            <a:chExt cx="3029683" cy="2946187"/>
          </a:xfrm>
        </p:grpSpPr>
        <p:sp>
          <p:nvSpPr>
            <p:cNvPr id="72" name="Right Bracket 71"/>
            <p:cNvSpPr/>
            <p:nvPr/>
          </p:nvSpPr>
          <p:spPr>
            <a:xfrm>
              <a:off x="6419397" y="2452922"/>
              <a:ext cx="21426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ight Bracket 72"/>
            <p:cNvSpPr/>
            <p:nvPr/>
          </p:nvSpPr>
          <p:spPr>
            <a:xfrm>
              <a:off x="5499716" y="2452922"/>
              <a:ext cx="156490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ight Bracket 73"/>
            <p:cNvSpPr/>
            <p:nvPr/>
          </p:nvSpPr>
          <p:spPr>
            <a:xfrm>
              <a:off x="4540083" y="2452922"/>
              <a:ext cx="17204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ight Bracket 74"/>
            <p:cNvSpPr/>
            <p:nvPr/>
          </p:nvSpPr>
          <p:spPr>
            <a:xfrm>
              <a:off x="3603979" y="2452922"/>
              <a:ext cx="181897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4672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(2d) Torus arrangement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4481696" cy="3538696"/>
          </a:xfrm>
        </p:spPr>
        <p:txBody>
          <a:bodyPr/>
          <a:lstStyle/>
          <a:p>
            <a:r>
              <a:rPr lang="en-GB" dirty="0"/>
              <a:t>A torus is the same shape as a doughnut.</a:t>
            </a:r>
          </a:p>
          <a:p>
            <a:r>
              <a:rPr lang="en-GB" dirty="0"/>
              <a:t>Imagine the nodes are arranged as a grid on a piece of paper…</a:t>
            </a:r>
          </a:p>
          <a:p>
            <a:r>
              <a:rPr lang="en-GB" dirty="0"/>
              <a:t>Join one pair of edges together to make a tube.</a:t>
            </a:r>
          </a:p>
          <a:p>
            <a:r>
              <a:rPr lang="en-GB" dirty="0"/>
              <a:t>And then join the other pair of edges to make a torus.</a:t>
            </a:r>
          </a:p>
          <a:p>
            <a:endParaRPr lang="en-GB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057401"/>
            <a:ext cx="1931632" cy="16827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78904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0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30263" y="1628800"/>
            <a:ext cx="2842975" cy="2586146"/>
            <a:chOff x="3391448" y="2643053"/>
            <a:chExt cx="2842975" cy="2586146"/>
          </a:xfrm>
        </p:grpSpPr>
        <p:cxnSp>
          <p:nvCxnSpPr>
            <p:cNvPr id="14" name="Straight Connector 13"/>
            <p:cNvCxnSpPr>
              <a:stCxn id="5" idx="1"/>
              <a:endCxn id="4" idx="3"/>
            </p:cNvCxnSpPr>
            <p:nvPr/>
          </p:nvCxnSpPr>
          <p:spPr>
            <a:xfrm flipH="1">
              <a:off x="3614578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550682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550682" y="350714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550682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608339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608339" y="3493230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7" idx="0"/>
            </p:cNvCxnSpPr>
            <p:nvPr/>
          </p:nvCxnSpPr>
          <p:spPr>
            <a:xfrm flipH="1">
              <a:off x="3392315" y="285907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324926" y="2862948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57537" y="2866819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7786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33465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39144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500998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500998" y="350714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500998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07853" y="2866819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228184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4550682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608339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27786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433465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339144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5500998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228184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(2d) Torus arrangement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821345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757449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693553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15106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757449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699792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815106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757449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99792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3643869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3650108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3650108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815973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1758316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2700659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3650975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Bracket 22"/>
          <p:cNvSpPr/>
          <p:nvPr/>
        </p:nvSpPr>
        <p:spPr>
          <a:xfrm rot="16200000">
            <a:off x="2187277" y="-127915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Bracket 67"/>
          <p:cNvSpPr/>
          <p:nvPr/>
        </p:nvSpPr>
        <p:spPr>
          <a:xfrm rot="16200000">
            <a:off x="2187277" y="730039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ket 68"/>
          <p:cNvSpPr/>
          <p:nvPr/>
        </p:nvSpPr>
        <p:spPr>
          <a:xfrm rot="16200000">
            <a:off x="2187277" y="1587993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ight Bracket 69"/>
          <p:cNvSpPr/>
          <p:nvPr/>
        </p:nvSpPr>
        <p:spPr>
          <a:xfrm rot="16200000">
            <a:off x="2187277" y="2445947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 70"/>
          <p:cNvGrpSpPr/>
          <p:nvPr/>
        </p:nvGrpSpPr>
        <p:grpSpPr>
          <a:xfrm>
            <a:off x="1242794" y="1438669"/>
            <a:ext cx="3029683" cy="2946187"/>
            <a:chOff x="3603979" y="2452922"/>
            <a:chExt cx="3029683" cy="2946187"/>
          </a:xfrm>
        </p:grpSpPr>
        <p:sp>
          <p:nvSpPr>
            <p:cNvPr id="72" name="Right Bracket 71"/>
            <p:cNvSpPr/>
            <p:nvPr/>
          </p:nvSpPr>
          <p:spPr>
            <a:xfrm>
              <a:off x="6419397" y="2452922"/>
              <a:ext cx="21426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ight Bracket 72"/>
            <p:cNvSpPr/>
            <p:nvPr/>
          </p:nvSpPr>
          <p:spPr>
            <a:xfrm>
              <a:off x="5499716" y="2452922"/>
              <a:ext cx="156490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ight Bracket 73"/>
            <p:cNvSpPr/>
            <p:nvPr/>
          </p:nvSpPr>
          <p:spPr>
            <a:xfrm>
              <a:off x="4540083" y="2452922"/>
              <a:ext cx="17204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ight Bracket 74"/>
            <p:cNvSpPr/>
            <p:nvPr/>
          </p:nvSpPr>
          <p:spPr>
            <a:xfrm>
              <a:off x="3603979" y="2452922"/>
              <a:ext cx="181897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6" name="Content Placeholder 2"/>
          <p:cNvSpPr txBox="1">
            <a:spLocks/>
          </p:cNvSpPr>
          <p:nvPr/>
        </p:nvSpPr>
        <p:spPr>
          <a:xfrm>
            <a:off x="539552" y="4822191"/>
            <a:ext cx="8298120" cy="184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is the </a:t>
            </a:r>
            <a:r>
              <a:rPr lang="en-GB" dirty="0">
                <a:solidFill>
                  <a:schemeClr val="accent6"/>
                </a:solidFill>
              </a:rPr>
              <a:t>diameter</a:t>
            </a:r>
            <a:r>
              <a:rPr lang="en-GB" dirty="0"/>
              <a:t> (max path length)?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89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242794" y="1438669"/>
            <a:ext cx="3029683" cy="2946187"/>
            <a:chOff x="3603979" y="2452922"/>
            <a:chExt cx="3029683" cy="2946187"/>
          </a:xfrm>
        </p:grpSpPr>
        <p:sp>
          <p:nvSpPr>
            <p:cNvPr id="72" name="Right Bracket 71"/>
            <p:cNvSpPr/>
            <p:nvPr/>
          </p:nvSpPr>
          <p:spPr>
            <a:xfrm>
              <a:off x="6419397" y="2452922"/>
              <a:ext cx="21426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ight Bracket 72"/>
            <p:cNvSpPr/>
            <p:nvPr/>
          </p:nvSpPr>
          <p:spPr>
            <a:xfrm>
              <a:off x="5499716" y="2452922"/>
              <a:ext cx="156490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ight Bracket 73"/>
            <p:cNvSpPr/>
            <p:nvPr/>
          </p:nvSpPr>
          <p:spPr>
            <a:xfrm>
              <a:off x="4540083" y="2452922"/>
              <a:ext cx="17204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ight Bracket 74"/>
            <p:cNvSpPr/>
            <p:nvPr/>
          </p:nvSpPr>
          <p:spPr>
            <a:xfrm>
              <a:off x="3603979" y="2452922"/>
              <a:ext cx="181897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Right Bracket 69"/>
          <p:cNvSpPr/>
          <p:nvPr/>
        </p:nvSpPr>
        <p:spPr>
          <a:xfrm rot="16200000">
            <a:off x="2187277" y="2445947"/>
            <a:ext cx="216024" cy="2855393"/>
          </a:xfrm>
          <a:prstGeom prst="rightBracket">
            <a:avLst>
              <a:gd name="adj" fmla="val 660897"/>
            </a:avLst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1030263" y="1628800"/>
            <a:ext cx="2842975" cy="2586146"/>
            <a:chOff x="3391448" y="2643053"/>
            <a:chExt cx="2842975" cy="2586146"/>
          </a:xfrm>
        </p:grpSpPr>
        <p:cxnSp>
          <p:nvCxnSpPr>
            <p:cNvPr id="14" name="Straight Connector 13"/>
            <p:cNvCxnSpPr>
              <a:stCxn id="5" idx="1"/>
              <a:endCxn id="4" idx="3"/>
            </p:cNvCxnSpPr>
            <p:nvPr/>
          </p:nvCxnSpPr>
          <p:spPr>
            <a:xfrm flipH="1">
              <a:off x="3614578" y="2643053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550682" y="2643053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550682" y="350714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550682" y="4371245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608339" y="4371245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608339" y="3493230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7" idx="0"/>
            </p:cNvCxnSpPr>
            <p:nvPr/>
          </p:nvCxnSpPr>
          <p:spPr>
            <a:xfrm flipH="1">
              <a:off x="3392315" y="285907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324926" y="2862948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57537" y="2866819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77868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334658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391448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500998" y="2643053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500998" y="350714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500998" y="4371245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07853" y="2866819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228184" y="3723173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4550682" y="522919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608339" y="5229199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27786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4334658" y="458112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3391448" y="458112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5500998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228184" y="4581127"/>
              <a:ext cx="6239" cy="43204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(2d) Torus arrangement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821345" y="1412776"/>
            <a:ext cx="432048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757449" y="1412776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693553" y="1412776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15106" y="2276872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757449" y="2276872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699792" y="2276872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815106" y="3140968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757449" y="3140968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99792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3643869" y="1412776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3650108" y="2276872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3650108" y="3140968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815973" y="3998923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1758316" y="3998923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2700659" y="3998923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3650975" y="3998923"/>
            <a:ext cx="43204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Bracket 22"/>
          <p:cNvSpPr/>
          <p:nvPr/>
        </p:nvSpPr>
        <p:spPr>
          <a:xfrm rot="16200000">
            <a:off x="2187277" y="-127915"/>
            <a:ext cx="216024" cy="2855393"/>
          </a:xfrm>
          <a:prstGeom prst="rightBracket">
            <a:avLst>
              <a:gd name="adj" fmla="val 66089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Bracket 67"/>
          <p:cNvSpPr/>
          <p:nvPr/>
        </p:nvSpPr>
        <p:spPr>
          <a:xfrm rot="16200000">
            <a:off x="2187277" y="730039"/>
            <a:ext cx="216024" cy="2855393"/>
          </a:xfrm>
          <a:prstGeom prst="rightBracket">
            <a:avLst>
              <a:gd name="adj" fmla="val 660897"/>
            </a:avLst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ket 68"/>
          <p:cNvSpPr/>
          <p:nvPr/>
        </p:nvSpPr>
        <p:spPr>
          <a:xfrm rot="16200000">
            <a:off x="2187277" y="1587993"/>
            <a:ext cx="216024" cy="2855393"/>
          </a:xfrm>
          <a:prstGeom prst="rightBracket">
            <a:avLst>
              <a:gd name="adj" fmla="val 660897"/>
            </a:avLst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2"/>
              <p:cNvSpPr txBox="1">
                <a:spLocks/>
              </p:cNvSpPr>
              <p:nvPr/>
            </p:nvSpPr>
            <p:spPr>
              <a:xfrm>
                <a:off x="539552" y="4822191"/>
                <a:ext cx="8298120" cy="18471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What is the </a:t>
                </a:r>
                <a:r>
                  <a:rPr lang="en-GB" dirty="0">
                    <a:solidFill>
                      <a:schemeClr val="accent6"/>
                    </a:solidFill>
                  </a:rPr>
                  <a:t>diameter</a:t>
                </a:r>
                <a:r>
                  <a:rPr lang="en-GB" dirty="0"/>
                  <a:t> (max path length)?</a:t>
                </a:r>
              </a:p>
              <a:p>
                <a:pPr lvl="1"/>
                <a:r>
                  <a:rPr lang="en-GB" dirty="0"/>
                  <a:t>In this case: 4</a:t>
                </a:r>
              </a:p>
              <a:p>
                <a:pPr lvl="1"/>
                <a:r>
                  <a:rPr lang="en-GB" dirty="0"/>
                  <a:t>In general: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dirty="0"/>
              </a:p>
              <a:p>
                <a:r>
                  <a:rPr lang="en-GB" dirty="0">
                    <a:solidFill>
                      <a:schemeClr val="accent2"/>
                    </a:solidFill>
                  </a:rPr>
                  <a:t>Not bad </a:t>
                </a:r>
                <a:r>
                  <a:rPr lang="en-GB" dirty="0"/>
                  <a:t>– as the number of nodes grows the max path length only grows like a square root curve (&lt; linear)</a:t>
                </a:r>
              </a:p>
            </p:txBody>
          </p:sp>
        </mc:Choice>
        <mc:Fallback xmlns="">
          <p:sp>
            <p:nvSpPr>
              <p:cNvPr id="6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822191"/>
                <a:ext cx="8298120" cy="1847169"/>
              </a:xfrm>
              <a:prstGeom prst="rect">
                <a:avLst/>
              </a:prstGeom>
              <a:blipFill>
                <a:blip r:embed="rId2"/>
                <a:stretch>
                  <a:fillRect l="-882" t="-4290" b="-5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30263" y="1628800"/>
            <a:ext cx="2842975" cy="2586146"/>
            <a:chOff x="3391448" y="2643053"/>
            <a:chExt cx="2842975" cy="2586146"/>
          </a:xfrm>
        </p:grpSpPr>
        <p:cxnSp>
          <p:nvCxnSpPr>
            <p:cNvPr id="14" name="Straight Connector 13"/>
            <p:cNvCxnSpPr>
              <a:stCxn id="5" idx="1"/>
              <a:endCxn id="4" idx="3"/>
            </p:cNvCxnSpPr>
            <p:nvPr/>
          </p:nvCxnSpPr>
          <p:spPr>
            <a:xfrm flipH="1">
              <a:off x="3614578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550682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550682" y="350714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550682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608339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608339" y="3493230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7" idx="0"/>
            </p:cNvCxnSpPr>
            <p:nvPr/>
          </p:nvCxnSpPr>
          <p:spPr>
            <a:xfrm flipH="1">
              <a:off x="3392315" y="285907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324926" y="2862948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57537" y="2866819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7786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33465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39144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500998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500998" y="350714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500998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07853" y="2866819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228184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4550682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608339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27786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433465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339144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5500998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228184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(2d) Torus arrangement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821345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757449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693553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15106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757449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699792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815106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757449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99792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3643869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3650108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3650108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815973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1758316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2700659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3650975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Bracket 22"/>
          <p:cNvSpPr/>
          <p:nvPr/>
        </p:nvSpPr>
        <p:spPr>
          <a:xfrm rot="16200000">
            <a:off x="2187277" y="-127915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Bracket 67"/>
          <p:cNvSpPr/>
          <p:nvPr/>
        </p:nvSpPr>
        <p:spPr>
          <a:xfrm rot="16200000">
            <a:off x="2187277" y="730039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ket 68"/>
          <p:cNvSpPr/>
          <p:nvPr/>
        </p:nvSpPr>
        <p:spPr>
          <a:xfrm rot="16200000">
            <a:off x="2187277" y="1587993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ight Bracket 69"/>
          <p:cNvSpPr/>
          <p:nvPr/>
        </p:nvSpPr>
        <p:spPr>
          <a:xfrm rot="16200000">
            <a:off x="2187277" y="2445947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 70"/>
          <p:cNvGrpSpPr/>
          <p:nvPr/>
        </p:nvGrpSpPr>
        <p:grpSpPr>
          <a:xfrm>
            <a:off x="1242794" y="1438669"/>
            <a:ext cx="3029683" cy="2946187"/>
            <a:chOff x="3603979" y="2452922"/>
            <a:chExt cx="3029683" cy="2946187"/>
          </a:xfrm>
        </p:grpSpPr>
        <p:sp>
          <p:nvSpPr>
            <p:cNvPr id="72" name="Right Bracket 71"/>
            <p:cNvSpPr/>
            <p:nvPr/>
          </p:nvSpPr>
          <p:spPr>
            <a:xfrm>
              <a:off x="6419397" y="2452922"/>
              <a:ext cx="21426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ight Bracket 72"/>
            <p:cNvSpPr/>
            <p:nvPr/>
          </p:nvSpPr>
          <p:spPr>
            <a:xfrm>
              <a:off x="5499716" y="2452922"/>
              <a:ext cx="156490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ight Bracket 73"/>
            <p:cNvSpPr/>
            <p:nvPr/>
          </p:nvSpPr>
          <p:spPr>
            <a:xfrm>
              <a:off x="4540083" y="2452922"/>
              <a:ext cx="17204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ight Bracket 74"/>
            <p:cNvSpPr/>
            <p:nvPr/>
          </p:nvSpPr>
          <p:spPr>
            <a:xfrm>
              <a:off x="3603979" y="2452922"/>
              <a:ext cx="181897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ontent Placeholder 2"/>
              <p:cNvSpPr txBox="1">
                <a:spLocks/>
              </p:cNvSpPr>
              <p:nvPr/>
            </p:nvSpPr>
            <p:spPr>
              <a:xfrm>
                <a:off x="594360" y="4793495"/>
                <a:ext cx="8298120" cy="20198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 smtClean="0"/>
                  <a:t>What is the </a:t>
                </a:r>
                <a:r>
                  <a:rPr lang="en-GB" dirty="0">
                    <a:solidFill>
                      <a:schemeClr val="accent6"/>
                    </a:solidFill>
                  </a:rPr>
                  <a:t>bisection width</a:t>
                </a:r>
                <a:r>
                  <a:rPr lang="en-GB" dirty="0"/>
                  <a:t>,</a:t>
                </a:r>
                <a:r>
                  <a:rPr lang="en-GB" dirty="0">
                    <a:solidFill>
                      <a:schemeClr val="accent6"/>
                    </a:solidFill>
                  </a:rPr>
                  <a:t> bandwidth</a:t>
                </a:r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In this case: 8, 8*Link Bandwidth</a:t>
                </a:r>
              </a:p>
              <a:p>
                <a:pPr lvl="1"/>
                <a:r>
                  <a:rPr lang="en-GB" dirty="0"/>
                  <a:t>In general: </a:t>
                </a:r>
                <a:r>
                  <a:rPr lang="en-GB" dirty="0" smtClean="0"/>
                  <a:t>2</a:t>
                </a:r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√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, </a:t>
                </a:r>
                <a:r>
                  <a:rPr lang="en-GB" dirty="0" smtClean="0"/>
                  <a:t>2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√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*Link Bandwidth</a:t>
                </a:r>
              </a:p>
              <a:p>
                <a:pPr lvl="1"/>
                <a:endParaRPr lang="en-GB" dirty="0"/>
              </a:p>
              <a:p>
                <a:r>
                  <a:rPr lang="en-GB" dirty="0">
                    <a:solidFill>
                      <a:schemeClr val="accent2"/>
                    </a:solidFill>
                  </a:rPr>
                  <a:t>Not </a:t>
                </a:r>
                <a:r>
                  <a:rPr lang="en-GB" dirty="0" smtClean="0">
                    <a:solidFill>
                      <a:schemeClr val="accent2"/>
                    </a:solidFill>
                  </a:rPr>
                  <a:t>bad </a:t>
                </a:r>
                <a:r>
                  <a:rPr lang="en-GB" dirty="0" smtClean="0"/>
                  <a:t>but scale sub-linearly </a:t>
                </a:r>
                <a:r>
                  <a:rPr lang="en-GB" dirty="0"/>
                  <a:t>as the number of nodes increases.</a:t>
                </a:r>
              </a:p>
            </p:txBody>
          </p:sp>
        </mc:Choice>
        <mc:Fallback>
          <p:sp>
            <p:nvSpPr>
              <p:cNvPr id="6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4793495"/>
                <a:ext cx="8298120" cy="2019882"/>
              </a:xfrm>
              <a:prstGeom prst="rect">
                <a:avLst/>
              </a:prstGeom>
              <a:blipFill>
                <a:blip r:embed="rId2"/>
                <a:stretch>
                  <a:fillRect l="-882" t="-5120" b="-3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285" y="1540024"/>
            <a:ext cx="304800" cy="304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52" y="2404120"/>
            <a:ext cx="304800" cy="304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019" y="3268216"/>
            <a:ext cx="304800" cy="304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886" y="4132312"/>
            <a:ext cx="304800" cy="304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04" y="1114804"/>
            <a:ext cx="304800" cy="304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285" y="1971451"/>
            <a:ext cx="304800" cy="304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366" y="2828098"/>
            <a:ext cx="304800" cy="30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47" y="368348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9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More connection </a:t>
            </a:r>
            <a:r>
              <a:rPr lang="en-GB" dirty="0" smtClean="0"/>
              <a:t>topologies for </a:t>
            </a:r>
            <a:r>
              <a:rPr lang="en-GB" dirty="0" smtClean="0"/>
              <a:t>supercomputing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>
                <a:solidFill>
                  <a:schemeClr val="accent6"/>
                </a:solidFill>
              </a:rPr>
              <a:t>Torus networks</a:t>
            </a:r>
          </a:p>
          <a:p>
            <a:pPr lvl="1"/>
            <a:r>
              <a:rPr lang="en-GB" dirty="0" smtClean="0">
                <a:solidFill>
                  <a:schemeClr val="accent6"/>
                </a:solidFill>
              </a:rPr>
              <a:t>Fat-tree networks</a:t>
            </a:r>
            <a:endParaRPr lang="en-GB" dirty="0" smtClean="0">
              <a:solidFill>
                <a:schemeClr val="accent6"/>
              </a:solidFill>
            </a:endParaRPr>
          </a:p>
          <a:p>
            <a:endParaRPr lang="en-GB" dirty="0"/>
          </a:p>
          <a:p>
            <a:r>
              <a:rPr lang="en-GB" dirty="0" smtClean="0"/>
              <a:t>Class test revision (requested topics):</a:t>
            </a:r>
          </a:p>
          <a:p>
            <a:pPr lvl="1"/>
            <a:r>
              <a:rPr lang="en-GB" dirty="0" smtClean="0">
                <a:solidFill>
                  <a:schemeClr val="accent6"/>
                </a:solidFill>
              </a:rPr>
              <a:t>GPU memory types</a:t>
            </a:r>
          </a:p>
          <a:p>
            <a:pPr lvl="1"/>
            <a:r>
              <a:rPr lang="en-GB" dirty="0" smtClean="0">
                <a:solidFill>
                  <a:schemeClr val="accent6"/>
                </a:solidFill>
              </a:rPr>
              <a:t>Calculating occupancy</a:t>
            </a:r>
          </a:p>
          <a:p>
            <a:pPr lvl="1"/>
            <a:r>
              <a:rPr lang="en-GB" dirty="0" smtClean="0">
                <a:solidFill>
                  <a:schemeClr val="accent6"/>
                </a:solidFill>
              </a:rPr>
              <a:t>CGMA</a:t>
            </a:r>
          </a:p>
          <a:p>
            <a:pPr lvl="1"/>
            <a:r>
              <a:rPr lang="en-GB" dirty="0" smtClean="0">
                <a:solidFill>
                  <a:schemeClr val="accent6"/>
                </a:solidFill>
              </a:rPr>
              <a:t>Speed-up, efficiency, Amdahl and </a:t>
            </a:r>
            <a:r>
              <a:rPr lang="en-GB" dirty="0" err="1" smtClean="0">
                <a:solidFill>
                  <a:schemeClr val="accent6"/>
                </a:solidFill>
              </a:rPr>
              <a:t>Gustofson’s</a:t>
            </a:r>
            <a:r>
              <a:rPr lang="en-GB" dirty="0" smtClean="0">
                <a:solidFill>
                  <a:schemeClr val="accent6"/>
                </a:solidFill>
              </a:rPr>
              <a:t> laws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0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30263" y="1628800"/>
            <a:ext cx="2842975" cy="2586146"/>
            <a:chOff x="3391448" y="2643053"/>
            <a:chExt cx="2842975" cy="2586146"/>
          </a:xfrm>
        </p:grpSpPr>
        <p:cxnSp>
          <p:nvCxnSpPr>
            <p:cNvPr id="14" name="Straight Connector 13"/>
            <p:cNvCxnSpPr>
              <a:stCxn id="5" idx="1"/>
              <a:endCxn id="4" idx="3"/>
            </p:cNvCxnSpPr>
            <p:nvPr/>
          </p:nvCxnSpPr>
          <p:spPr>
            <a:xfrm flipH="1">
              <a:off x="3614578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550682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550682" y="350714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550682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608339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608339" y="3493230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7" idx="0"/>
            </p:cNvCxnSpPr>
            <p:nvPr/>
          </p:nvCxnSpPr>
          <p:spPr>
            <a:xfrm flipH="1">
              <a:off x="3392315" y="285907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324926" y="2862948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57537" y="2866819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7786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33465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39144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500998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500998" y="350714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500998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07853" y="2866819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228184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4550682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608339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27786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433465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339144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5500998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228184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(2d) Torus arrangement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821345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757449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693553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15106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757449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699792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815106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757449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99792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3643869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3650108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3650108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815973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1758316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2700659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3650975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Bracket 22"/>
          <p:cNvSpPr/>
          <p:nvPr/>
        </p:nvSpPr>
        <p:spPr>
          <a:xfrm rot="16200000">
            <a:off x="2187277" y="-127915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Bracket 67"/>
          <p:cNvSpPr/>
          <p:nvPr/>
        </p:nvSpPr>
        <p:spPr>
          <a:xfrm rot="16200000">
            <a:off x="2187277" y="730039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ket 68"/>
          <p:cNvSpPr/>
          <p:nvPr/>
        </p:nvSpPr>
        <p:spPr>
          <a:xfrm rot="16200000">
            <a:off x="2187277" y="1587993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ight Bracket 69"/>
          <p:cNvSpPr/>
          <p:nvPr/>
        </p:nvSpPr>
        <p:spPr>
          <a:xfrm rot="16200000">
            <a:off x="2187277" y="2445947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 70"/>
          <p:cNvGrpSpPr/>
          <p:nvPr/>
        </p:nvGrpSpPr>
        <p:grpSpPr>
          <a:xfrm>
            <a:off x="1242794" y="1438669"/>
            <a:ext cx="3029683" cy="2946187"/>
            <a:chOff x="3603979" y="2452922"/>
            <a:chExt cx="3029683" cy="2946187"/>
          </a:xfrm>
        </p:grpSpPr>
        <p:sp>
          <p:nvSpPr>
            <p:cNvPr id="72" name="Right Bracket 71"/>
            <p:cNvSpPr/>
            <p:nvPr/>
          </p:nvSpPr>
          <p:spPr>
            <a:xfrm>
              <a:off x="6419397" y="2452922"/>
              <a:ext cx="21426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ight Bracket 72"/>
            <p:cNvSpPr/>
            <p:nvPr/>
          </p:nvSpPr>
          <p:spPr>
            <a:xfrm>
              <a:off x="5499716" y="2452922"/>
              <a:ext cx="156490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ight Bracket 73"/>
            <p:cNvSpPr/>
            <p:nvPr/>
          </p:nvSpPr>
          <p:spPr>
            <a:xfrm>
              <a:off x="4540083" y="2452922"/>
              <a:ext cx="17204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ight Bracket 74"/>
            <p:cNvSpPr/>
            <p:nvPr/>
          </p:nvSpPr>
          <p:spPr>
            <a:xfrm>
              <a:off x="3603979" y="2452922"/>
              <a:ext cx="181897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Content Placeholder 2"/>
          <p:cNvSpPr txBox="1">
            <a:spLocks/>
          </p:cNvSpPr>
          <p:nvPr/>
        </p:nvSpPr>
        <p:spPr>
          <a:xfrm>
            <a:off x="594360" y="4664261"/>
            <a:ext cx="8298120" cy="2149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is the </a:t>
            </a:r>
            <a:r>
              <a:rPr lang="en-GB" dirty="0" err="1">
                <a:solidFill>
                  <a:schemeClr val="accent6"/>
                </a:solidFill>
              </a:rPr>
              <a:t>valency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/>
              <a:t>(number of links for each node)?</a:t>
            </a:r>
          </a:p>
          <a:p>
            <a:pPr lvl="1"/>
            <a:r>
              <a:rPr lang="en-GB" dirty="0"/>
              <a:t>In this case: 4 (each node connects to its neighbours)</a:t>
            </a:r>
          </a:p>
          <a:p>
            <a:pPr lvl="1"/>
            <a:r>
              <a:rPr lang="en-GB" dirty="0"/>
              <a:t>In general: 4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Great! </a:t>
            </a:r>
            <a:r>
              <a:rPr lang="en-GB" dirty="0"/>
              <a:t>Doesn’t increase as more nodes are added.</a:t>
            </a:r>
          </a:p>
        </p:txBody>
      </p:sp>
    </p:spTree>
    <p:extLst>
      <p:ext uri="{BB962C8B-B14F-4D97-AF65-F5344CB8AC3E}">
        <p14:creationId xmlns:p14="http://schemas.microsoft.com/office/powerpoint/2010/main" val="183062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30263" y="1628800"/>
            <a:ext cx="2842975" cy="2586146"/>
            <a:chOff x="3391448" y="2643053"/>
            <a:chExt cx="2842975" cy="2586146"/>
          </a:xfrm>
        </p:grpSpPr>
        <p:cxnSp>
          <p:nvCxnSpPr>
            <p:cNvPr id="14" name="Straight Connector 13"/>
            <p:cNvCxnSpPr>
              <a:stCxn id="5" idx="1"/>
              <a:endCxn id="4" idx="3"/>
            </p:cNvCxnSpPr>
            <p:nvPr/>
          </p:nvCxnSpPr>
          <p:spPr>
            <a:xfrm flipH="1">
              <a:off x="3614578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550682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550682" y="350714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550682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608339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608339" y="3493230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7" idx="0"/>
            </p:cNvCxnSpPr>
            <p:nvPr/>
          </p:nvCxnSpPr>
          <p:spPr>
            <a:xfrm flipH="1">
              <a:off x="3392315" y="285907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324926" y="2862948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57537" y="2866819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27786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33465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391448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500998" y="2643053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500998" y="350714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500998" y="4371245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07853" y="2866819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228184" y="3723173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4550682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608339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27786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433465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3391448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5500998" y="5229199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228184" y="4581127"/>
              <a:ext cx="6239" cy="4320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(2d) Torus arrangement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821345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757449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693553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15106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757449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699792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815106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757449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99792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3643869" y="1412776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3650108" y="2276872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3650108" y="314096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815973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1758316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2700659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3650975" y="3998923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Bracket 22"/>
          <p:cNvSpPr/>
          <p:nvPr/>
        </p:nvSpPr>
        <p:spPr>
          <a:xfrm rot="16200000">
            <a:off x="2187277" y="-127915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Bracket 67"/>
          <p:cNvSpPr/>
          <p:nvPr/>
        </p:nvSpPr>
        <p:spPr>
          <a:xfrm rot="16200000">
            <a:off x="2187277" y="730039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ight Bracket 68"/>
          <p:cNvSpPr/>
          <p:nvPr/>
        </p:nvSpPr>
        <p:spPr>
          <a:xfrm rot="16200000">
            <a:off x="2187277" y="1587993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ight Bracket 69"/>
          <p:cNvSpPr/>
          <p:nvPr/>
        </p:nvSpPr>
        <p:spPr>
          <a:xfrm rot="16200000">
            <a:off x="2187277" y="2445947"/>
            <a:ext cx="216024" cy="2855393"/>
          </a:xfrm>
          <a:prstGeom prst="rightBracket">
            <a:avLst>
              <a:gd name="adj" fmla="val 66089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 70"/>
          <p:cNvGrpSpPr/>
          <p:nvPr/>
        </p:nvGrpSpPr>
        <p:grpSpPr>
          <a:xfrm>
            <a:off x="1242794" y="1438669"/>
            <a:ext cx="3029683" cy="2946187"/>
            <a:chOff x="3603979" y="2452922"/>
            <a:chExt cx="3029683" cy="2946187"/>
          </a:xfrm>
        </p:grpSpPr>
        <p:sp>
          <p:nvSpPr>
            <p:cNvPr id="72" name="Right Bracket 71"/>
            <p:cNvSpPr/>
            <p:nvPr/>
          </p:nvSpPr>
          <p:spPr>
            <a:xfrm>
              <a:off x="6419397" y="2452922"/>
              <a:ext cx="21426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ight Bracket 72"/>
            <p:cNvSpPr/>
            <p:nvPr/>
          </p:nvSpPr>
          <p:spPr>
            <a:xfrm>
              <a:off x="5499716" y="2452922"/>
              <a:ext cx="156490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ight Bracket 73"/>
            <p:cNvSpPr/>
            <p:nvPr/>
          </p:nvSpPr>
          <p:spPr>
            <a:xfrm>
              <a:off x="4540083" y="2452922"/>
              <a:ext cx="172045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ight Bracket 74"/>
            <p:cNvSpPr/>
            <p:nvPr/>
          </p:nvSpPr>
          <p:spPr>
            <a:xfrm>
              <a:off x="3603979" y="2452922"/>
              <a:ext cx="181897" cy="2946187"/>
            </a:xfrm>
            <a:prstGeom prst="rightBracket">
              <a:avLst>
                <a:gd name="adj" fmla="val 30391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2"/>
              <p:cNvSpPr txBox="1">
                <a:spLocks/>
              </p:cNvSpPr>
              <p:nvPr/>
            </p:nvSpPr>
            <p:spPr>
              <a:xfrm>
                <a:off x="594360" y="4793495"/>
                <a:ext cx="8298120" cy="20198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What is the </a:t>
                </a:r>
                <a:r>
                  <a:rPr lang="en-GB" dirty="0">
                    <a:solidFill>
                      <a:schemeClr val="accent6"/>
                    </a:solidFill>
                  </a:rPr>
                  <a:t>link count</a:t>
                </a:r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In this case: 32</a:t>
                </a:r>
              </a:p>
              <a:p>
                <a:pPr lvl="1"/>
                <a:r>
                  <a:rPr lang="en-GB" dirty="0"/>
                  <a:t>In general: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dirty="0"/>
              </a:p>
              <a:p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Great! </a:t>
                </a:r>
                <a:r>
                  <a:rPr lang="en-GB" dirty="0"/>
                  <a:t>Just need twice as many cables as there are machines. </a:t>
                </a:r>
              </a:p>
            </p:txBody>
          </p:sp>
        </mc:Choice>
        <mc:Fallback xmlns="">
          <p:sp>
            <p:nvSpPr>
              <p:cNvPr id="6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4793495"/>
                <a:ext cx="8298120" cy="2019882"/>
              </a:xfrm>
              <a:prstGeom prst="rect">
                <a:avLst/>
              </a:prstGeom>
              <a:blipFill>
                <a:blip r:embed="rId2"/>
                <a:stretch>
                  <a:fillRect l="-882" t="-3614" b="-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99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1738496"/>
          </a:xfrm>
        </p:spPr>
        <p:txBody>
          <a:bodyPr/>
          <a:lstStyle/>
          <a:p>
            <a:r>
              <a:rPr lang="en-GB" dirty="0"/>
              <a:t>It’s possible to construct torus networks that are higher than 2-dimensional.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3D Torus:</a:t>
            </a:r>
          </a:p>
        </p:txBody>
      </p:sp>
      <p:pic>
        <p:nvPicPr>
          <p:cNvPr id="1026" name="Picture 2" descr="http://users.ecs.soton.ac.uk/bim/notes/aca/lecture/revise/gif/3Dtoru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152589"/>
            <a:ext cx="362563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997481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(links / nodes inside the cube not shown)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6525344"/>
            <a:ext cx="8442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http://users.ecs.soton.ac.uk/bim/notes/aca/lecture/revise/netrev.html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940152" y="3284984"/>
                <a:ext cx="2952328" cy="2156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Diameter: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GB" b="0" dirty="0"/>
              </a:p>
              <a:p>
                <a:r>
                  <a:rPr lang="en-GB" b="1" dirty="0"/>
                  <a:t>Bisection Width: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b="0" dirty="0"/>
              </a:p>
              <a:p>
                <a:r>
                  <a:rPr lang="en-GB" b="1" dirty="0" err="1"/>
                  <a:t>Valency</a:t>
                </a:r>
                <a:r>
                  <a:rPr lang="en-GB" b="1" dirty="0"/>
                  <a:t>: </a:t>
                </a:r>
                <a:r>
                  <a:rPr lang="en-GB" b="0" dirty="0"/>
                  <a:t>6</a:t>
                </a:r>
              </a:p>
              <a:p>
                <a:r>
                  <a:rPr lang="en-GB" b="1" dirty="0"/>
                  <a:t>Link Count: </a:t>
                </a:r>
                <a:r>
                  <a:rPr lang="en-GB" dirty="0"/>
                  <a:t>3N 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284984"/>
                <a:ext cx="2952328" cy="2156360"/>
              </a:xfrm>
              <a:prstGeom prst="rect">
                <a:avLst/>
              </a:prstGeom>
              <a:blipFill>
                <a:blip r:embed="rId3"/>
                <a:stretch>
                  <a:fillRect l="-16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84168" y="5473469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Better performance than the 2D case</a:t>
            </a:r>
            <a:r>
              <a:rPr lang="en-GB" dirty="0"/>
              <a:t>, but </a:t>
            </a:r>
            <a:r>
              <a:rPr lang="en-GB" dirty="0">
                <a:solidFill>
                  <a:schemeClr val="accent1"/>
                </a:solidFill>
              </a:rPr>
              <a:t>more expensive (higher </a:t>
            </a:r>
            <a:r>
              <a:rPr lang="en-GB" dirty="0" err="1">
                <a:solidFill>
                  <a:schemeClr val="accent1"/>
                </a:solidFill>
              </a:rPr>
              <a:t>valency</a:t>
            </a:r>
            <a:r>
              <a:rPr lang="en-GB" dirty="0">
                <a:solidFill>
                  <a:schemeClr val="accent1"/>
                </a:solidFill>
              </a:rPr>
              <a:t> and link count).</a:t>
            </a:r>
          </a:p>
        </p:txBody>
      </p:sp>
    </p:spTree>
    <p:extLst>
      <p:ext uri="{BB962C8B-B14F-4D97-AF65-F5344CB8AC3E}">
        <p14:creationId xmlns:p14="http://schemas.microsoft.com/office/powerpoint/2010/main" val="8247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Higher dimension tori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844824"/>
            <a:ext cx="7955280" cy="1872208"/>
          </a:xfrm>
        </p:spPr>
        <p:txBody>
          <a:bodyPr/>
          <a:lstStyle/>
          <a:p>
            <a:r>
              <a:rPr lang="en-GB" dirty="0"/>
              <a:t>Torus networks with any number of dimensions (≥2) are possible – but it’s hard to visualise more than 3D!</a:t>
            </a:r>
          </a:p>
          <a:p>
            <a:endParaRPr lang="en-GB" dirty="0"/>
          </a:p>
          <a:p>
            <a:r>
              <a:rPr lang="en-GB" dirty="0"/>
              <a:t>Generally increasing the dimensionality increases performance, but also increases cost.</a:t>
            </a:r>
          </a:p>
          <a:p>
            <a:endParaRPr lang="en-GB" dirty="0"/>
          </a:p>
        </p:txBody>
      </p:sp>
      <p:pic>
        <p:nvPicPr>
          <p:cNvPr id="2050" name="Picture 2" descr="Sequoia6.1000pi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7032"/>
            <a:ext cx="3816424" cy="269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4861" y="4149080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IBM Sequoia (Lawrence Livermore National Lab, California)</a:t>
            </a:r>
          </a:p>
          <a:p>
            <a:pPr algn="r"/>
            <a:endParaRPr lang="en-GB" dirty="0"/>
          </a:p>
          <a:p>
            <a:pPr algn="r"/>
            <a:r>
              <a:rPr lang="en-GB" dirty="0"/>
              <a:t>98,304 nodes (w/ 16 cores each) in a </a:t>
            </a:r>
            <a:r>
              <a:rPr lang="en-GB" b="1" dirty="0"/>
              <a:t>5-dimensional torus </a:t>
            </a:r>
            <a:r>
              <a:rPr lang="en-GB" dirty="0"/>
              <a:t>configuration.</a:t>
            </a:r>
          </a:p>
          <a:p>
            <a:pPr algn="r"/>
            <a:endParaRPr lang="en-GB" dirty="0"/>
          </a:p>
          <a:p>
            <a:pPr algn="r"/>
            <a:r>
              <a:rPr lang="en-GB" dirty="0"/>
              <a:t>Fastest computer in the world in 2012, now 4</a:t>
            </a:r>
            <a:r>
              <a:rPr lang="en-GB" baseline="30000" dirty="0"/>
              <a:t>th</a:t>
            </a:r>
            <a:r>
              <a:rPr lang="en-GB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680" y="6488668"/>
            <a:ext cx="7185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accent6"/>
                </a:solidFill>
              </a:rPr>
              <a:t>https://www.top500.org/list/2016/11/?page=1</a:t>
            </a:r>
          </a:p>
        </p:txBody>
      </p:sp>
    </p:spTree>
    <p:extLst>
      <p:ext uri="{BB962C8B-B14F-4D97-AF65-F5344CB8AC3E}">
        <p14:creationId xmlns:p14="http://schemas.microsoft.com/office/powerpoint/2010/main" val="15969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Thin tree topology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4360" y="4653136"/>
                <a:ext cx="7955280" cy="16105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Diameter: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lang="en-GB" dirty="0"/>
              </a:p>
              <a:p>
                <a:r>
                  <a:rPr lang="en-GB" dirty="0"/>
                  <a:t>Bisection Width: 1</a:t>
                </a:r>
              </a:p>
              <a:p>
                <a:r>
                  <a:rPr lang="en-GB" dirty="0" err="1"/>
                  <a:t>Valency</a:t>
                </a:r>
                <a:r>
                  <a:rPr lang="en-GB" dirty="0"/>
                  <a:t>: 3</a:t>
                </a:r>
              </a:p>
              <a:p>
                <a:r>
                  <a:rPr lang="en-GB" dirty="0"/>
                  <a:t>Link Count: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360" y="4653136"/>
                <a:ext cx="7955280" cy="1610504"/>
              </a:xfrm>
              <a:blipFill>
                <a:blip r:embed="rId3"/>
                <a:stretch>
                  <a:fillRect l="-690" t="-2642" b="-2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139952" y="2168879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3527884" y="2885474"/>
            <a:ext cx="1656184" cy="432048"/>
            <a:chOff x="3563888" y="3645024"/>
            <a:chExt cx="1656184" cy="432048"/>
          </a:xfrm>
        </p:grpSpPr>
        <p:sp>
          <p:nvSpPr>
            <p:cNvPr id="6" name="Rectangle 5"/>
            <p:cNvSpPr/>
            <p:nvPr/>
          </p:nvSpPr>
          <p:spPr>
            <a:xfrm>
              <a:off x="3563888" y="3645024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788024" y="3645024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47211" y="3677562"/>
            <a:ext cx="993394" cy="432048"/>
            <a:chOff x="3275856" y="4437112"/>
            <a:chExt cx="993394" cy="432048"/>
          </a:xfrm>
        </p:grpSpPr>
        <p:sp>
          <p:nvSpPr>
            <p:cNvPr id="9" name="Rectangle 8"/>
            <p:cNvSpPr/>
            <p:nvPr/>
          </p:nvSpPr>
          <p:spPr>
            <a:xfrm>
              <a:off x="3275856" y="4437112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202" y="4437112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71347" y="3677562"/>
            <a:ext cx="993394" cy="432048"/>
            <a:chOff x="3275856" y="4437112"/>
            <a:chExt cx="993394" cy="432048"/>
          </a:xfrm>
        </p:grpSpPr>
        <p:sp>
          <p:nvSpPr>
            <p:cNvPr id="12" name="Rectangle 11"/>
            <p:cNvSpPr/>
            <p:nvPr/>
          </p:nvSpPr>
          <p:spPr>
            <a:xfrm>
              <a:off x="3275856" y="4437112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37202" y="4437112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" name="Straight Connector 13"/>
          <p:cNvCxnSpPr>
            <a:stCxn id="6" idx="0"/>
            <a:endCxn id="4" idx="2"/>
          </p:cNvCxnSpPr>
          <p:nvPr/>
        </p:nvCxnSpPr>
        <p:spPr>
          <a:xfrm flipV="1">
            <a:off x="3743908" y="2600927"/>
            <a:ext cx="612068" cy="2845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0"/>
            <a:endCxn id="6" idx="2"/>
          </p:cNvCxnSpPr>
          <p:nvPr/>
        </p:nvCxnSpPr>
        <p:spPr>
          <a:xfrm flipV="1">
            <a:off x="3463235" y="3317522"/>
            <a:ext cx="280673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0"/>
            <a:endCxn id="6" idx="2"/>
          </p:cNvCxnSpPr>
          <p:nvPr/>
        </p:nvCxnSpPr>
        <p:spPr>
          <a:xfrm flipH="1" flipV="1">
            <a:off x="3743908" y="3317522"/>
            <a:ext cx="280673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0"/>
            <a:endCxn id="7" idx="2"/>
          </p:cNvCxnSpPr>
          <p:nvPr/>
        </p:nvCxnSpPr>
        <p:spPr>
          <a:xfrm flipH="1" flipV="1">
            <a:off x="4968044" y="3317522"/>
            <a:ext cx="280673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0"/>
            <a:endCxn id="7" idx="2"/>
          </p:cNvCxnSpPr>
          <p:nvPr/>
        </p:nvCxnSpPr>
        <p:spPr>
          <a:xfrm flipV="1">
            <a:off x="4687371" y="3317522"/>
            <a:ext cx="280673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4" idx="2"/>
          </p:cNvCxnSpPr>
          <p:nvPr/>
        </p:nvCxnSpPr>
        <p:spPr>
          <a:xfrm flipH="1" flipV="1">
            <a:off x="4355976" y="2600927"/>
            <a:ext cx="612068" cy="2845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71075" y="257092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N=7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7940" y="6149830"/>
            <a:ext cx="299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</a:rPr>
              <a:t>(</a:t>
            </a:r>
            <a:r>
              <a:rPr lang="en-GB" sz="1400" u="sng" dirty="0">
                <a:solidFill>
                  <a:schemeClr val="accent6"/>
                </a:solidFill>
              </a:rPr>
              <a:t>any</a:t>
            </a:r>
            <a:r>
              <a:rPr lang="en-GB" sz="1400" dirty="0">
                <a:solidFill>
                  <a:schemeClr val="accent6"/>
                </a:solidFill>
              </a:rPr>
              <a:t> tree structure with N nodes </a:t>
            </a:r>
          </a:p>
          <a:p>
            <a:r>
              <a:rPr lang="en-GB" sz="1400" dirty="0">
                <a:solidFill>
                  <a:schemeClr val="accent6"/>
                </a:solidFill>
              </a:rPr>
              <a:t>will have N-1 edges!)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1347" y="4837129"/>
            <a:ext cx="46108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 thin tree has very nice properties, except that the </a:t>
            </a:r>
            <a:r>
              <a:rPr lang="en-GB" sz="2000" dirty="0">
                <a:solidFill>
                  <a:schemeClr val="accent1"/>
                </a:solidFill>
              </a:rPr>
              <a:t>bisection width is very low</a:t>
            </a:r>
            <a:r>
              <a:rPr lang="en-GB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 </a:t>
            </a:r>
            <a:r>
              <a:rPr lang="en-GB" sz="2000" b="1" dirty="0"/>
              <a:t>fat tree </a:t>
            </a:r>
            <a:r>
              <a:rPr lang="en-GB" sz="2000" dirty="0"/>
              <a:t>deals with this problem.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695" y="267733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Fat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514360"/>
          </a:xfrm>
        </p:spPr>
        <p:txBody>
          <a:bodyPr/>
          <a:lstStyle/>
          <a:p>
            <a:r>
              <a:rPr lang="en-GB" dirty="0"/>
              <a:t>Start with a normal thin tree:</a:t>
            </a:r>
          </a:p>
        </p:txBody>
      </p:sp>
      <p:cxnSp>
        <p:nvCxnSpPr>
          <p:cNvPr id="20" name="Straight Connector 19"/>
          <p:cNvCxnSpPr>
            <a:stCxn id="4" idx="0"/>
            <a:endCxn id="16" idx="2"/>
          </p:cNvCxnSpPr>
          <p:nvPr/>
        </p:nvCxnSpPr>
        <p:spPr>
          <a:xfrm flipV="1">
            <a:off x="2308519" y="4670849"/>
            <a:ext cx="288032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0"/>
            <a:endCxn id="16" idx="2"/>
          </p:cNvCxnSpPr>
          <p:nvPr/>
        </p:nvCxnSpPr>
        <p:spPr>
          <a:xfrm flipH="1" flipV="1">
            <a:off x="2596551" y="4670849"/>
            <a:ext cx="288032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0"/>
            <a:endCxn id="17" idx="2"/>
          </p:cNvCxnSpPr>
          <p:nvPr/>
        </p:nvCxnSpPr>
        <p:spPr>
          <a:xfrm flipV="1">
            <a:off x="3460647" y="4670849"/>
            <a:ext cx="304469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0"/>
            <a:endCxn id="17" idx="2"/>
          </p:cNvCxnSpPr>
          <p:nvPr/>
        </p:nvCxnSpPr>
        <p:spPr>
          <a:xfrm flipH="1" flipV="1">
            <a:off x="3765116" y="4670849"/>
            <a:ext cx="271595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0"/>
            <a:endCxn id="18" idx="2"/>
          </p:cNvCxnSpPr>
          <p:nvPr/>
        </p:nvCxnSpPr>
        <p:spPr>
          <a:xfrm flipV="1">
            <a:off x="4612775" y="4670849"/>
            <a:ext cx="320079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  <a:endCxn id="18" idx="2"/>
          </p:cNvCxnSpPr>
          <p:nvPr/>
        </p:nvCxnSpPr>
        <p:spPr>
          <a:xfrm flipH="1" flipV="1">
            <a:off x="4932854" y="4670849"/>
            <a:ext cx="255985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" idx="0"/>
            <a:endCxn id="19" idx="2"/>
          </p:cNvCxnSpPr>
          <p:nvPr/>
        </p:nvCxnSpPr>
        <p:spPr>
          <a:xfrm flipV="1">
            <a:off x="5764903" y="4670849"/>
            <a:ext cx="337343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0"/>
            <a:endCxn id="19" idx="2"/>
          </p:cNvCxnSpPr>
          <p:nvPr/>
        </p:nvCxnSpPr>
        <p:spPr>
          <a:xfrm flipH="1" flipV="1">
            <a:off x="6102246" y="4670849"/>
            <a:ext cx="238721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9" idx="0"/>
            <a:endCxn id="46" idx="2"/>
          </p:cNvCxnSpPr>
          <p:nvPr/>
        </p:nvCxnSpPr>
        <p:spPr>
          <a:xfrm flipH="1" flipV="1">
            <a:off x="5548879" y="3843336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8" idx="0"/>
            <a:endCxn id="46" idx="2"/>
          </p:cNvCxnSpPr>
          <p:nvPr/>
        </p:nvCxnSpPr>
        <p:spPr>
          <a:xfrm flipV="1">
            <a:off x="4932854" y="3843336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220381" y="3843336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604356" y="3843336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ontent Placeholder 2"/>
          <p:cNvSpPr txBox="1">
            <a:spLocks/>
          </p:cNvSpPr>
          <p:nvPr/>
        </p:nvSpPr>
        <p:spPr>
          <a:xfrm>
            <a:off x="594360" y="5650944"/>
            <a:ext cx="7955280" cy="999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 you go up each level in the tree, double the number of links (or their bandwidth).</a:t>
            </a:r>
          </a:p>
        </p:txBody>
      </p:sp>
      <p:cxnSp>
        <p:nvCxnSpPr>
          <p:cNvPr id="77" name="Straight Connector 76"/>
          <p:cNvCxnSpPr>
            <a:endCxn id="56" idx="2"/>
          </p:cNvCxnSpPr>
          <p:nvPr/>
        </p:nvCxnSpPr>
        <p:spPr>
          <a:xfrm flipV="1">
            <a:off x="3331523" y="3140968"/>
            <a:ext cx="969337" cy="263415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288146" y="3140969"/>
            <a:ext cx="1044709" cy="270319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32855" y="341128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3884890" y="2708920"/>
            <a:ext cx="8319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3004357" y="341128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2092495" y="5030889"/>
            <a:ext cx="1008112" cy="432048"/>
            <a:chOff x="2051720" y="4869160"/>
            <a:chExt cx="1008112" cy="432048"/>
          </a:xfrm>
        </p:grpSpPr>
        <p:sp>
          <p:nvSpPr>
            <p:cNvPr id="4" name="Rectangle 3"/>
            <p:cNvSpPr/>
            <p:nvPr/>
          </p:nvSpPr>
          <p:spPr>
            <a:xfrm>
              <a:off x="2051720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27784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623" y="5030889"/>
            <a:ext cx="1008112" cy="432048"/>
            <a:chOff x="3203848" y="4869160"/>
            <a:chExt cx="1008112" cy="432048"/>
          </a:xfrm>
        </p:grpSpPr>
        <p:sp>
          <p:nvSpPr>
            <p:cNvPr id="6" name="Rectangle 5"/>
            <p:cNvSpPr/>
            <p:nvPr/>
          </p:nvSpPr>
          <p:spPr>
            <a:xfrm>
              <a:off x="3203848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779912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96751" y="5030889"/>
            <a:ext cx="1008112" cy="432048"/>
            <a:chOff x="4355976" y="4869160"/>
            <a:chExt cx="1008112" cy="432048"/>
          </a:xfrm>
        </p:grpSpPr>
        <p:sp>
          <p:nvSpPr>
            <p:cNvPr id="8" name="Rectangle 7"/>
            <p:cNvSpPr/>
            <p:nvPr/>
          </p:nvSpPr>
          <p:spPr>
            <a:xfrm>
              <a:off x="4355976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32040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48879" y="5030889"/>
            <a:ext cx="1008112" cy="432048"/>
            <a:chOff x="5508104" y="4869160"/>
            <a:chExt cx="1008112" cy="432048"/>
          </a:xfrm>
        </p:grpSpPr>
        <p:sp>
          <p:nvSpPr>
            <p:cNvPr id="10" name="Rectangle 9"/>
            <p:cNvSpPr/>
            <p:nvPr/>
          </p:nvSpPr>
          <p:spPr>
            <a:xfrm>
              <a:off x="5508104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84168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380527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549092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716830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886222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7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Fat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514360"/>
          </a:xfrm>
        </p:spPr>
        <p:txBody>
          <a:bodyPr/>
          <a:lstStyle/>
          <a:p>
            <a:r>
              <a:rPr lang="en-GB" dirty="0"/>
              <a:t>Start with a normal thin tree:</a:t>
            </a:r>
          </a:p>
        </p:txBody>
      </p:sp>
      <p:cxnSp>
        <p:nvCxnSpPr>
          <p:cNvPr id="20" name="Straight Connector 19"/>
          <p:cNvCxnSpPr>
            <a:stCxn id="4" idx="0"/>
            <a:endCxn id="16" idx="2"/>
          </p:cNvCxnSpPr>
          <p:nvPr/>
        </p:nvCxnSpPr>
        <p:spPr>
          <a:xfrm flipV="1">
            <a:off x="2308519" y="4670849"/>
            <a:ext cx="288032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0"/>
            <a:endCxn id="16" idx="2"/>
          </p:cNvCxnSpPr>
          <p:nvPr/>
        </p:nvCxnSpPr>
        <p:spPr>
          <a:xfrm flipH="1" flipV="1">
            <a:off x="2596551" y="4670849"/>
            <a:ext cx="288032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0"/>
            <a:endCxn id="17" idx="2"/>
          </p:cNvCxnSpPr>
          <p:nvPr/>
        </p:nvCxnSpPr>
        <p:spPr>
          <a:xfrm flipV="1">
            <a:off x="3460647" y="4670849"/>
            <a:ext cx="304469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0"/>
            <a:endCxn id="17" idx="2"/>
          </p:cNvCxnSpPr>
          <p:nvPr/>
        </p:nvCxnSpPr>
        <p:spPr>
          <a:xfrm flipH="1" flipV="1">
            <a:off x="3765116" y="4670849"/>
            <a:ext cx="271595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0"/>
            <a:endCxn id="18" idx="2"/>
          </p:cNvCxnSpPr>
          <p:nvPr/>
        </p:nvCxnSpPr>
        <p:spPr>
          <a:xfrm flipV="1">
            <a:off x="4612775" y="4670849"/>
            <a:ext cx="320079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  <a:endCxn id="18" idx="2"/>
          </p:cNvCxnSpPr>
          <p:nvPr/>
        </p:nvCxnSpPr>
        <p:spPr>
          <a:xfrm flipH="1" flipV="1">
            <a:off x="4932854" y="4670849"/>
            <a:ext cx="255985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" idx="0"/>
            <a:endCxn id="19" idx="2"/>
          </p:cNvCxnSpPr>
          <p:nvPr/>
        </p:nvCxnSpPr>
        <p:spPr>
          <a:xfrm flipV="1">
            <a:off x="5764903" y="4670849"/>
            <a:ext cx="337343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0"/>
            <a:endCxn id="19" idx="2"/>
          </p:cNvCxnSpPr>
          <p:nvPr/>
        </p:nvCxnSpPr>
        <p:spPr>
          <a:xfrm flipH="1" flipV="1">
            <a:off x="6102246" y="4670849"/>
            <a:ext cx="238721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9" idx="0"/>
            <a:endCxn id="46" idx="2"/>
          </p:cNvCxnSpPr>
          <p:nvPr/>
        </p:nvCxnSpPr>
        <p:spPr>
          <a:xfrm flipH="1" flipV="1">
            <a:off x="5548879" y="3843336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8" idx="0"/>
            <a:endCxn id="46" idx="2"/>
          </p:cNvCxnSpPr>
          <p:nvPr/>
        </p:nvCxnSpPr>
        <p:spPr>
          <a:xfrm flipV="1">
            <a:off x="4932854" y="3843336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220381" y="3843336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604356" y="3843336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ontent Placeholder 2"/>
          <p:cNvSpPr txBox="1">
            <a:spLocks/>
          </p:cNvSpPr>
          <p:nvPr/>
        </p:nvSpPr>
        <p:spPr>
          <a:xfrm>
            <a:off x="594360" y="5650944"/>
            <a:ext cx="7955280" cy="999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 you go up each level in the tree, double the number of links (or their bandwidth).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2469869" y="3843336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3331523" y="3843336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4810040" y="3843336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5671694" y="3843336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56" idx="2"/>
          </p:cNvCxnSpPr>
          <p:nvPr/>
        </p:nvCxnSpPr>
        <p:spPr>
          <a:xfrm flipV="1">
            <a:off x="3331523" y="3140968"/>
            <a:ext cx="969337" cy="263415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288146" y="3140969"/>
            <a:ext cx="1044709" cy="270319"/>
          </a:xfrm>
          <a:prstGeom prst="line">
            <a:avLst/>
          </a:prstGeom>
          <a:ln w="285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32855" y="341128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3884890" y="2708920"/>
            <a:ext cx="8319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3004357" y="341128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2092495" y="5030889"/>
            <a:ext cx="1008112" cy="432048"/>
            <a:chOff x="2051720" y="4869160"/>
            <a:chExt cx="1008112" cy="432048"/>
          </a:xfrm>
        </p:grpSpPr>
        <p:sp>
          <p:nvSpPr>
            <p:cNvPr id="4" name="Rectangle 3"/>
            <p:cNvSpPr/>
            <p:nvPr/>
          </p:nvSpPr>
          <p:spPr>
            <a:xfrm>
              <a:off x="2051720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27784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623" y="5030889"/>
            <a:ext cx="1008112" cy="432048"/>
            <a:chOff x="3203848" y="4869160"/>
            <a:chExt cx="1008112" cy="432048"/>
          </a:xfrm>
        </p:grpSpPr>
        <p:sp>
          <p:nvSpPr>
            <p:cNvPr id="6" name="Rectangle 5"/>
            <p:cNvSpPr/>
            <p:nvPr/>
          </p:nvSpPr>
          <p:spPr>
            <a:xfrm>
              <a:off x="3203848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779912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96751" y="5030889"/>
            <a:ext cx="1008112" cy="432048"/>
            <a:chOff x="4355976" y="4869160"/>
            <a:chExt cx="1008112" cy="432048"/>
          </a:xfrm>
        </p:grpSpPr>
        <p:sp>
          <p:nvSpPr>
            <p:cNvPr id="8" name="Rectangle 7"/>
            <p:cNvSpPr/>
            <p:nvPr/>
          </p:nvSpPr>
          <p:spPr>
            <a:xfrm>
              <a:off x="4355976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32040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48879" y="5030889"/>
            <a:ext cx="1008112" cy="432048"/>
            <a:chOff x="5508104" y="4869160"/>
            <a:chExt cx="1008112" cy="432048"/>
          </a:xfrm>
        </p:grpSpPr>
        <p:sp>
          <p:nvSpPr>
            <p:cNvPr id="10" name="Rectangle 9"/>
            <p:cNvSpPr/>
            <p:nvPr/>
          </p:nvSpPr>
          <p:spPr>
            <a:xfrm>
              <a:off x="5508104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84168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380527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549092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716830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886222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6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Fat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514360"/>
          </a:xfrm>
        </p:spPr>
        <p:txBody>
          <a:bodyPr/>
          <a:lstStyle/>
          <a:p>
            <a:r>
              <a:rPr lang="en-GB" dirty="0"/>
              <a:t>Start with a normal thin tree:</a:t>
            </a:r>
          </a:p>
        </p:txBody>
      </p:sp>
      <p:cxnSp>
        <p:nvCxnSpPr>
          <p:cNvPr id="20" name="Straight Connector 19"/>
          <p:cNvCxnSpPr>
            <a:stCxn id="4" idx="0"/>
            <a:endCxn id="16" idx="2"/>
          </p:cNvCxnSpPr>
          <p:nvPr/>
        </p:nvCxnSpPr>
        <p:spPr>
          <a:xfrm flipV="1">
            <a:off x="2308519" y="4670849"/>
            <a:ext cx="288032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0"/>
            <a:endCxn id="16" idx="2"/>
          </p:cNvCxnSpPr>
          <p:nvPr/>
        </p:nvCxnSpPr>
        <p:spPr>
          <a:xfrm flipH="1" flipV="1">
            <a:off x="2596551" y="4670849"/>
            <a:ext cx="288032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0"/>
            <a:endCxn id="17" idx="2"/>
          </p:cNvCxnSpPr>
          <p:nvPr/>
        </p:nvCxnSpPr>
        <p:spPr>
          <a:xfrm flipV="1">
            <a:off x="3460647" y="4670849"/>
            <a:ext cx="304469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0"/>
            <a:endCxn id="17" idx="2"/>
          </p:cNvCxnSpPr>
          <p:nvPr/>
        </p:nvCxnSpPr>
        <p:spPr>
          <a:xfrm flipH="1" flipV="1">
            <a:off x="3765116" y="4670849"/>
            <a:ext cx="271595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0"/>
            <a:endCxn id="18" idx="2"/>
          </p:cNvCxnSpPr>
          <p:nvPr/>
        </p:nvCxnSpPr>
        <p:spPr>
          <a:xfrm flipV="1">
            <a:off x="4612775" y="4670849"/>
            <a:ext cx="320079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  <a:endCxn id="18" idx="2"/>
          </p:cNvCxnSpPr>
          <p:nvPr/>
        </p:nvCxnSpPr>
        <p:spPr>
          <a:xfrm flipH="1" flipV="1">
            <a:off x="4932854" y="4670849"/>
            <a:ext cx="255985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" idx="0"/>
            <a:endCxn id="19" idx="2"/>
          </p:cNvCxnSpPr>
          <p:nvPr/>
        </p:nvCxnSpPr>
        <p:spPr>
          <a:xfrm flipV="1">
            <a:off x="5764903" y="4670849"/>
            <a:ext cx="337343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0"/>
            <a:endCxn id="19" idx="2"/>
          </p:cNvCxnSpPr>
          <p:nvPr/>
        </p:nvCxnSpPr>
        <p:spPr>
          <a:xfrm flipH="1" flipV="1">
            <a:off x="6102246" y="4670849"/>
            <a:ext cx="238721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9" idx="0"/>
            <a:endCxn id="46" idx="2"/>
          </p:cNvCxnSpPr>
          <p:nvPr/>
        </p:nvCxnSpPr>
        <p:spPr>
          <a:xfrm flipH="1" flipV="1">
            <a:off x="5548879" y="3843336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8" idx="0"/>
            <a:endCxn id="46" idx="2"/>
          </p:cNvCxnSpPr>
          <p:nvPr/>
        </p:nvCxnSpPr>
        <p:spPr>
          <a:xfrm flipV="1">
            <a:off x="4932854" y="3843336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220381" y="3843336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604356" y="3843336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ontent Placeholder 2"/>
          <p:cNvSpPr txBox="1">
            <a:spLocks/>
          </p:cNvSpPr>
          <p:nvPr/>
        </p:nvSpPr>
        <p:spPr>
          <a:xfrm>
            <a:off x="594360" y="5650944"/>
            <a:ext cx="7955280" cy="999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 you go up each level in the tree, double the number of links (or their bandwidth).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2469869" y="3843336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3331523" y="3843336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4810040" y="3843336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5671694" y="3843336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56" idx="2"/>
          </p:cNvCxnSpPr>
          <p:nvPr/>
        </p:nvCxnSpPr>
        <p:spPr>
          <a:xfrm flipV="1">
            <a:off x="3331523" y="3140968"/>
            <a:ext cx="969337" cy="263415"/>
          </a:xfrm>
          <a:prstGeom prst="line">
            <a:avLst/>
          </a:prstGeom>
          <a:ln w="412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3121262" y="3140968"/>
            <a:ext cx="969337" cy="263415"/>
          </a:xfrm>
          <a:prstGeom prst="line">
            <a:avLst/>
          </a:prstGeom>
          <a:ln w="412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288146" y="3140969"/>
            <a:ext cx="1044709" cy="270319"/>
          </a:xfrm>
          <a:prstGeom prst="line">
            <a:avLst/>
          </a:prstGeom>
          <a:ln w="412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4490600" y="3131533"/>
            <a:ext cx="1044709" cy="270319"/>
          </a:xfrm>
          <a:prstGeom prst="line">
            <a:avLst/>
          </a:prstGeom>
          <a:ln w="412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32855" y="341128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3884890" y="2708920"/>
            <a:ext cx="8319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3004357" y="3411288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2092495" y="5030889"/>
            <a:ext cx="1008112" cy="432048"/>
            <a:chOff x="2051720" y="4869160"/>
            <a:chExt cx="1008112" cy="432048"/>
          </a:xfrm>
        </p:grpSpPr>
        <p:sp>
          <p:nvSpPr>
            <p:cNvPr id="4" name="Rectangle 3"/>
            <p:cNvSpPr/>
            <p:nvPr/>
          </p:nvSpPr>
          <p:spPr>
            <a:xfrm>
              <a:off x="2051720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27784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44623" y="5030889"/>
            <a:ext cx="1008112" cy="432048"/>
            <a:chOff x="3203848" y="4869160"/>
            <a:chExt cx="1008112" cy="432048"/>
          </a:xfrm>
        </p:grpSpPr>
        <p:sp>
          <p:nvSpPr>
            <p:cNvPr id="6" name="Rectangle 5"/>
            <p:cNvSpPr/>
            <p:nvPr/>
          </p:nvSpPr>
          <p:spPr>
            <a:xfrm>
              <a:off x="3203848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779912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96751" y="5030889"/>
            <a:ext cx="1008112" cy="432048"/>
            <a:chOff x="4355976" y="4869160"/>
            <a:chExt cx="1008112" cy="432048"/>
          </a:xfrm>
        </p:grpSpPr>
        <p:sp>
          <p:nvSpPr>
            <p:cNvPr id="8" name="Rectangle 7"/>
            <p:cNvSpPr/>
            <p:nvPr/>
          </p:nvSpPr>
          <p:spPr>
            <a:xfrm>
              <a:off x="4355976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32040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48879" y="5030889"/>
            <a:ext cx="1008112" cy="432048"/>
            <a:chOff x="5508104" y="4869160"/>
            <a:chExt cx="1008112" cy="432048"/>
          </a:xfrm>
        </p:grpSpPr>
        <p:sp>
          <p:nvSpPr>
            <p:cNvPr id="10" name="Rectangle 9"/>
            <p:cNvSpPr/>
            <p:nvPr/>
          </p:nvSpPr>
          <p:spPr>
            <a:xfrm>
              <a:off x="5508104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84168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380527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549092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716830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886222" y="4238801"/>
            <a:ext cx="4320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/>
              <p:cNvSpPr txBox="1">
                <a:spLocks/>
              </p:cNvSpPr>
              <p:nvPr/>
            </p:nvSpPr>
            <p:spPr>
              <a:xfrm>
                <a:off x="5886222" y="2254851"/>
                <a:ext cx="3216785" cy="18662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Bisection Width: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GB" b="1" dirty="0" err="1"/>
                  <a:t>Valency</a:t>
                </a:r>
                <a:r>
                  <a:rPr lang="en-GB" b="1" dirty="0"/>
                  <a:t>: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b="0" dirty="0"/>
                  <a:t> (less if extra links are just more bandwidth)</a:t>
                </a:r>
              </a:p>
            </p:txBody>
          </p:sp>
        </mc:Choice>
        <mc:Fallback xmlns="">
          <p:sp>
            <p:nvSpPr>
              <p:cNvPr id="4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22" y="2254851"/>
                <a:ext cx="3216785" cy="1866211"/>
              </a:xfrm>
              <a:prstGeom prst="rect">
                <a:avLst/>
              </a:prstGeom>
              <a:blipFill>
                <a:blip r:embed="rId3"/>
                <a:stretch>
                  <a:fillRect l="-2277" t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250" y="3160542"/>
            <a:ext cx="382796" cy="3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4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Indirect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 far we’ve assumed that every node in the network is a full node (i.e. a computer</a:t>
            </a:r>
            <a:r>
              <a:rPr lang="en-GB" dirty="0" smtClean="0"/>
              <a:t>) – </a:t>
            </a:r>
            <a:r>
              <a:rPr lang="en-GB" dirty="0" smtClean="0">
                <a:solidFill>
                  <a:schemeClr val="accent2"/>
                </a:solidFill>
              </a:rPr>
              <a:t>direct network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advantage of this is that the network interface is closer to the CPU / RAM </a:t>
            </a:r>
            <a:r>
              <a:rPr lang="en-GB" dirty="0">
                <a:sym typeface="Wingdings" panose="05000000000000000000" pitchFamily="2" charset="2"/>
              </a:rPr>
              <a:t> faster.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The disadvantage is that for high </a:t>
            </a:r>
            <a:r>
              <a:rPr lang="en-GB" dirty="0" err="1">
                <a:sym typeface="Wingdings" panose="05000000000000000000" pitchFamily="2" charset="2"/>
              </a:rPr>
              <a:t>valency</a:t>
            </a:r>
            <a:r>
              <a:rPr lang="en-GB" dirty="0">
                <a:sym typeface="Wingdings" panose="05000000000000000000" pitchFamily="2" charset="2"/>
              </a:rPr>
              <a:t> each machine needs many network interfaces.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In an </a:t>
            </a:r>
            <a:r>
              <a:rPr lang="en-GB" dirty="0">
                <a:solidFill>
                  <a:schemeClr val="accent6"/>
                </a:solidFill>
                <a:sym typeface="Wingdings" panose="05000000000000000000" pitchFamily="2" charset="2"/>
              </a:rPr>
              <a:t>indirect network</a:t>
            </a:r>
            <a:r>
              <a:rPr lang="en-GB" dirty="0">
                <a:sym typeface="Wingdings" panose="05000000000000000000" pitchFamily="2" charset="2"/>
              </a:rPr>
              <a:t>, the actual network topology is made up of dedicated switching devices.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56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Indirect Fat tree</a:t>
            </a:r>
          </a:p>
        </p:txBody>
      </p:sp>
      <p:cxnSp>
        <p:nvCxnSpPr>
          <p:cNvPr id="20" name="Straight Connector 19"/>
          <p:cNvCxnSpPr>
            <a:stCxn id="4" idx="0"/>
          </p:cNvCxnSpPr>
          <p:nvPr/>
        </p:nvCxnSpPr>
        <p:spPr>
          <a:xfrm flipV="1">
            <a:off x="2923621" y="4238801"/>
            <a:ext cx="288032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0"/>
          </p:cNvCxnSpPr>
          <p:nvPr/>
        </p:nvCxnSpPr>
        <p:spPr>
          <a:xfrm flipH="1" flipV="1">
            <a:off x="3211653" y="4238801"/>
            <a:ext cx="288032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0"/>
          </p:cNvCxnSpPr>
          <p:nvPr/>
        </p:nvCxnSpPr>
        <p:spPr>
          <a:xfrm flipV="1">
            <a:off x="4075749" y="4238801"/>
            <a:ext cx="304469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0"/>
          </p:cNvCxnSpPr>
          <p:nvPr/>
        </p:nvCxnSpPr>
        <p:spPr>
          <a:xfrm flipH="1" flipV="1">
            <a:off x="4380218" y="4238801"/>
            <a:ext cx="271595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0"/>
          </p:cNvCxnSpPr>
          <p:nvPr/>
        </p:nvCxnSpPr>
        <p:spPr>
          <a:xfrm flipV="1">
            <a:off x="5227877" y="4238801"/>
            <a:ext cx="320079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547956" y="4238801"/>
            <a:ext cx="255985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" idx="0"/>
          </p:cNvCxnSpPr>
          <p:nvPr/>
        </p:nvCxnSpPr>
        <p:spPr>
          <a:xfrm flipV="1">
            <a:off x="6380005" y="4238801"/>
            <a:ext cx="337343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0"/>
          </p:cNvCxnSpPr>
          <p:nvPr/>
        </p:nvCxnSpPr>
        <p:spPr>
          <a:xfrm flipH="1" flipV="1">
            <a:off x="6717348" y="4238801"/>
            <a:ext cx="238721" cy="3600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6163981" y="3411288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547956" y="3411288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835483" y="3411288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19458" y="3411288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084971" y="3411288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3946625" y="3411288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425142" y="3411288"/>
            <a:ext cx="616025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6286796" y="3411288"/>
            <a:ext cx="553367" cy="395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946625" y="2708920"/>
            <a:ext cx="969337" cy="263415"/>
          </a:xfrm>
          <a:prstGeom prst="line">
            <a:avLst/>
          </a:prstGeom>
          <a:ln w="412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3736364" y="2708920"/>
            <a:ext cx="969337" cy="263415"/>
          </a:xfrm>
          <a:prstGeom prst="line">
            <a:avLst/>
          </a:prstGeom>
          <a:ln w="412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903248" y="2708921"/>
            <a:ext cx="1044709" cy="270319"/>
          </a:xfrm>
          <a:prstGeom prst="line">
            <a:avLst/>
          </a:prstGeom>
          <a:ln w="412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5105702" y="2699485"/>
            <a:ext cx="1044709" cy="270319"/>
          </a:xfrm>
          <a:prstGeom prst="line">
            <a:avLst/>
          </a:prstGeom>
          <a:ln w="41275" cmpd="dbl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707597" y="4598841"/>
            <a:ext cx="1008112" cy="432048"/>
            <a:chOff x="2051720" y="4869160"/>
            <a:chExt cx="1008112" cy="432048"/>
          </a:xfrm>
        </p:grpSpPr>
        <p:sp>
          <p:nvSpPr>
            <p:cNvPr id="4" name="Rectangle 3"/>
            <p:cNvSpPr/>
            <p:nvPr/>
          </p:nvSpPr>
          <p:spPr>
            <a:xfrm>
              <a:off x="2051720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27784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59725" y="4598841"/>
            <a:ext cx="1008112" cy="432048"/>
            <a:chOff x="3203848" y="4869160"/>
            <a:chExt cx="1008112" cy="432048"/>
          </a:xfrm>
        </p:grpSpPr>
        <p:sp>
          <p:nvSpPr>
            <p:cNvPr id="6" name="Rectangle 5"/>
            <p:cNvSpPr/>
            <p:nvPr/>
          </p:nvSpPr>
          <p:spPr>
            <a:xfrm>
              <a:off x="3203848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779912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11853" y="4598841"/>
            <a:ext cx="1008112" cy="432048"/>
            <a:chOff x="4355976" y="4869160"/>
            <a:chExt cx="1008112" cy="432048"/>
          </a:xfrm>
        </p:grpSpPr>
        <p:sp>
          <p:nvSpPr>
            <p:cNvPr id="8" name="Rectangle 7"/>
            <p:cNvSpPr/>
            <p:nvPr/>
          </p:nvSpPr>
          <p:spPr>
            <a:xfrm>
              <a:off x="4355976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32040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163981" y="4598841"/>
            <a:ext cx="1008112" cy="432048"/>
            <a:chOff x="5508104" y="4869160"/>
            <a:chExt cx="1008112" cy="432048"/>
          </a:xfrm>
        </p:grpSpPr>
        <p:sp>
          <p:nvSpPr>
            <p:cNvPr id="10" name="Rectangle 9"/>
            <p:cNvSpPr/>
            <p:nvPr/>
          </p:nvSpPr>
          <p:spPr>
            <a:xfrm>
              <a:off x="5508104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84168" y="4869160"/>
              <a:ext cx="43204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Oval 21"/>
          <p:cNvSpPr/>
          <p:nvPr/>
        </p:nvSpPr>
        <p:spPr>
          <a:xfrm>
            <a:off x="2950768" y="3717032"/>
            <a:ext cx="521769" cy="52176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4114020" y="3715615"/>
            <a:ext cx="521769" cy="52176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5277272" y="3714198"/>
            <a:ext cx="521769" cy="52176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6440524" y="3712781"/>
            <a:ext cx="521769" cy="52176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3554356" y="2926766"/>
            <a:ext cx="521769" cy="52176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5870835" y="2926766"/>
            <a:ext cx="521769" cy="52176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4676641" y="2322311"/>
            <a:ext cx="521769" cy="52176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843808" y="5157192"/>
            <a:ext cx="439853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55623" y="5618821"/>
            <a:ext cx="312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Compute nodes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139645" y="1969502"/>
            <a:ext cx="128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Switches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2843808" y="5127611"/>
            <a:ext cx="106960" cy="46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843808" y="5120610"/>
            <a:ext cx="1015917" cy="46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084971" y="2334652"/>
            <a:ext cx="374203" cy="1285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459175" y="2352933"/>
            <a:ext cx="241821" cy="519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472537" y="2341319"/>
            <a:ext cx="1052929" cy="11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3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More connection </a:t>
            </a:r>
            <a:r>
              <a:rPr lang="en-GB" dirty="0" smtClean="0"/>
              <a:t>topologies for </a:t>
            </a:r>
            <a:r>
              <a:rPr lang="en-GB" dirty="0" smtClean="0"/>
              <a:t>supercomputing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>
                <a:solidFill>
                  <a:schemeClr val="accent6"/>
                </a:solidFill>
              </a:rPr>
              <a:t>Torus networks</a:t>
            </a:r>
          </a:p>
          <a:p>
            <a:pPr lvl="1"/>
            <a:r>
              <a:rPr lang="en-GB" dirty="0" smtClean="0">
                <a:solidFill>
                  <a:schemeClr val="accent6"/>
                </a:solidFill>
              </a:rPr>
              <a:t>Fat-tree networks</a:t>
            </a:r>
            <a:endParaRPr lang="en-GB" dirty="0" smtClean="0">
              <a:solidFill>
                <a:schemeClr val="accent6"/>
              </a:solidFill>
            </a:endParaRPr>
          </a:p>
          <a:p>
            <a:endParaRPr lang="en-GB" dirty="0"/>
          </a:p>
          <a:p>
            <a:r>
              <a:rPr lang="en-GB" dirty="0" smtClean="0">
                <a:solidFill>
                  <a:schemeClr val="bg2"/>
                </a:solidFill>
              </a:rPr>
              <a:t>Class test revision (requested topics):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GPU memory types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Calculating occupancy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CGMA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Speed-up, efficiency, Amdahl and </a:t>
            </a:r>
            <a:r>
              <a:rPr lang="en-GB" dirty="0" err="1" smtClean="0">
                <a:solidFill>
                  <a:schemeClr val="bg2"/>
                </a:solidFill>
              </a:rPr>
              <a:t>Gustofson’s</a:t>
            </a:r>
            <a:r>
              <a:rPr lang="en-GB" dirty="0" smtClean="0">
                <a:solidFill>
                  <a:schemeClr val="bg2"/>
                </a:solidFill>
              </a:rPr>
              <a:t> laws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6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very Fat tree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76" y="2276873"/>
            <a:ext cx="4435594" cy="3312368"/>
          </a:xfrm>
        </p:spPr>
      </p:pic>
      <p:sp>
        <p:nvSpPr>
          <p:cNvPr id="5" name="TextBox 4"/>
          <p:cNvSpPr txBox="1"/>
          <p:nvPr/>
        </p:nvSpPr>
        <p:spPr>
          <a:xfrm>
            <a:off x="174225" y="2501896"/>
            <a:ext cx="4320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Tianhe-2 (Chinese National Supercomputer Centre, Guangzhou)</a:t>
            </a:r>
          </a:p>
          <a:p>
            <a:pPr algn="r"/>
            <a:endParaRPr lang="en-GB" dirty="0"/>
          </a:p>
          <a:p>
            <a:pPr algn="r"/>
            <a:r>
              <a:rPr lang="en-GB" dirty="0"/>
              <a:t>16,000 nodes (each with 2x Xeon CPUs, 3x Xeon Phis = ~3 million cores!)</a:t>
            </a:r>
          </a:p>
          <a:p>
            <a:pPr algn="r"/>
            <a:endParaRPr lang="en-GB" dirty="0"/>
          </a:p>
          <a:p>
            <a:pPr algn="r"/>
            <a:r>
              <a:rPr lang="en-GB" dirty="0"/>
              <a:t>Indirect fat tree topology.</a:t>
            </a:r>
          </a:p>
          <a:p>
            <a:pPr algn="r"/>
            <a:endParaRPr lang="en-GB" dirty="0"/>
          </a:p>
          <a:p>
            <a:pPr algn="r"/>
            <a:r>
              <a:rPr lang="en-GB" dirty="0"/>
              <a:t>Fastest computer in the world in 2015, now 2</a:t>
            </a:r>
            <a:r>
              <a:rPr lang="en-GB" baseline="30000" dirty="0"/>
              <a:t>nd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4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332656"/>
            <a:ext cx="6377940" cy="1293028"/>
          </a:xfrm>
        </p:spPr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5063252"/>
                  </p:ext>
                </p:extLst>
              </p:nvPr>
            </p:nvGraphicFramePr>
            <p:xfrm>
              <a:off x="179512" y="1625684"/>
              <a:ext cx="8568951" cy="487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168">
                      <a:extLst>
                        <a:ext uri="{9D8B030D-6E8A-4147-A177-3AD203B41FA5}">
                          <a16:colId xmlns:a16="http://schemas.microsoft.com/office/drawing/2014/main" val="135370782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3681597179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61183046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697603986"/>
                        </a:ext>
                      </a:extLst>
                    </a:gridCol>
                    <a:gridCol w="2448271">
                      <a:extLst>
                        <a:ext uri="{9D8B030D-6E8A-4147-A177-3AD203B41FA5}">
                          <a16:colId xmlns:a16="http://schemas.microsoft.com/office/drawing/2014/main" val="9565803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Type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Diameter</a:t>
                          </a:r>
                          <a:r>
                            <a:rPr lang="en-GB" sz="140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GB" sz="1400" dirty="0" smtClean="0"/>
                            <a:t>(lower better)</a:t>
                          </a:r>
                          <a:endParaRPr lang="en-GB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Bisection Width </a:t>
                          </a:r>
                        </a:p>
                        <a:p>
                          <a:pPr algn="ctr"/>
                          <a:r>
                            <a:rPr lang="en-GB" sz="1400" dirty="0" smtClean="0"/>
                            <a:t>(higher better)</a:t>
                          </a:r>
                          <a:endParaRPr lang="en-GB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 smtClean="0"/>
                            <a:t>Valency</a:t>
                          </a:r>
                          <a:endParaRPr lang="en-GB" dirty="0" smtClean="0"/>
                        </a:p>
                        <a:p>
                          <a:pPr algn="ctr"/>
                          <a:r>
                            <a:rPr lang="en-GB" sz="1400" dirty="0" smtClean="0"/>
                            <a:t>(lower better)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Summary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409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Fully-connected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N-1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High</a:t>
                          </a:r>
                          <a:r>
                            <a:rPr lang="en-GB" baseline="0" dirty="0" smtClean="0"/>
                            <a:t> performance,  expensive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47778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Ring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Low performance, cheap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80656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Thin tree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num>
                                      <m:den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Cheap, good latency</a:t>
                          </a:r>
                          <a:r>
                            <a:rPr lang="en-GB" baseline="0" dirty="0" smtClean="0"/>
                            <a:t> but low bandwidth / resilience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45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3D Torus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ad>
                                  <m:ra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g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6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Relatively</a:t>
                          </a:r>
                          <a:r>
                            <a:rPr lang="en-GB" baseline="0" dirty="0" smtClean="0"/>
                            <a:t> cheap with good performance.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5890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Binary</a:t>
                          </a:r>
                          <a:r>
                            <a:rPr lang="en-GB" baseline="0" dirty="0" smtClean="0"/>
                            <a:t> Fat Tree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num>
                                      <m:den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Better performance</a:t>
                          </a:r>
                          <a:r>
                            <a:rPr lang="en-GB" baseline="0" dirty="0" smtClean="0"/>
                            <a:t> than torus, but high </a:t>
                          </a:r>
                          <a:r>
                            <a:rPr lang="en-GB" baseline="0" dirty="0" err="1" smtClean="0"/>
                            <a:t>valency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03182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5063252"/>
                  </p:ext>
                </p:extLst>
              </p:nvPr>
            </p:nvGraphicFramePr>
            <p:xfrm>
              <a:off x="179512" y="1625684"/>
              <a:ext cx="8568951" cy="487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2168">
                      <a:extLst>
                        <a:ext uri="{9D8B030D-6E8A-4147-A177-3AD203B41FA5}">
                          <a16:colId xmlns:a16="http://schemas.microsoft.com/office/drawing/2014/main" val="135370782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3681597179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61183046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697603986"/>
                        </a:ext>
                      </a:extLst>
                    </a:gridCol>
                    <a:gridCol w="2448271">
                      <a:extLst>
                        <a:ext uri="{9D8B030D-6E8A-4147-A177-3AD203B41FA5}">
                          <a16:colId xmlns:a16="http://schemas.microsoft.com/office/drawing/2014/main" val="95658031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Type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Diameter</a:t>
                          </a:r>
                          <a:r>
                            <a:rPr lang="en-GB" sz="1400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GB" sz="1400" dirty="0" smtClean="0"/>
                            <a:t>(lower better)</a:t>
                          </a:r>
                          <a:endParaRPr lang="en-GB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Bisection Width </a:t>
                          </a:r>
                        </a:p>
                        <a:p>
                          <a:pPr algn="ctr"/>
                          <a:r>
                            <a:rPr lang="en-GB" sz="1400" dirty="0" smtClean="0"/>
                            <a:t>(higher better)</a:t>
                          </a:r>
                          <a:endParaRPr lang="en-GB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 smtClean="0"/>
                            <a:t>Valency</a:t>
                          </a:r>
                          <a:endParaRPr lang="en-GB" dirty="0" smtClean="0"/>
                        </a:p>
                        <a:p>
                          <a:pPr algn="ctr"/>
                          <a:r>
                            <a:rPr lang="en-GB" sz="1400" dirty="0" smtClean="0"/>
                            <a:t>(lower better)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Summary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4090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Fully-connected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4397" t="-95238" r="-205537" b="-58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N-1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High</a:t>
                          </a:r>
                          <a:r>
                            <a:rPr lang="en-GB" baseline="0" dirty="0" smtClean="0"/>
                            <a:t> performance,  expensive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47778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Ring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667" t="-195238" r="-416889" b="-48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Low performance, cheap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806565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Thin tree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667" t="-158163" r="-416889" b="-16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1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Cheap, good latency</a:t>
                          </a:r>
                          <a:r>
                            <a:rPr lang="en-GB" baseline="0" dirty="0" smtClean="0"/>
                            <a:t> but low bandwidth / resilience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45808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3D Torus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667" t="-337333" r="-416889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4397" t="-337333" r="-205537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6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Relatively</a:t>
                          </a:r>
                          <a:r>
                            <a:rPr lang="en-GB" baseline="0" dirty="0" smtClean="0"/>
                            <a:t> cheap with good performance.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589020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Binary</a:t>
                          </a:r>
                          <a:r>
                            <a:rPr lang="en-GB" baseline="0" dirty="0" smtClean="0"/>
                            <a:t> Fat Tree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667" t="-437333" r="-416889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4397" t="-437333" r="-205537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7111" t="-437333" r="-180444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smtClean="0"/>
                            <a:t>Better performance</a:t>
                          </a:r>
                          <a:r>
                            <a:rPr lang="en-GB" baseline="0" dirty="0" smtClean="0"/>
                            <a:t> than torus, but high </a:t>
                          </a:r>
                          <a:r>
                            <a:rPr lang="en-GB" baseline="0" dirty="0" err="1" smtClean="0"/>
                            <a:t>valency</a:t>
                          </a:r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03182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062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2"/>
                </a:solidFill>
              </a:rPr>
              <a:t>More connection </a:t>
            </a:r>
            <a:r>
              <a:rPr lang="en-GB" dirty="0" smtClean="0">
                <a:solidFill>
                  <a:schemeClr val="bg2"/>
                </a:solidFill>
              </a:rPr>
              <a:t>topologies for </a:t>
            </a:r>
            <a:r>
              <a:rPr lang="en-GB" dirty="0" smtClean="0">
                <a:solidFill>
                  <a:schemeClr val="bg2"/>
                </a:solidFill>
              </a:rPr>
              <a:t>supercomputing</a:t>
            </a:r>
            <a:r>
              <a:rPr lang="en-GB" dirty="0" smtClean="0">
                <a:solidFill>
                  <a:schemeClr val="bg2"/>
                </a:solidFill>
              </a:rPr>
              <a:t>.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Torus networks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Fat-tree networks</a:t>
            </a:r>
            <a:endParaRPr lang="en-GB" dirty="0" smtClean="0">
              <a:solidFill>
                <a:schemeClr val="bg2"/>
              </a:solidFill>
            </a:endParaRPr>
          </a:p>
          <a:p>
            <a:endParaRPr lang="en-GB" dirty="0"/>
          </a:p>
          <a:p>
            <a:r>
              <a:rPr lang="en-GB" dirty="0" smtClean="0"/>
              <a:t>Class test revision (requested topics):</a:t>
            </a:r>
          </a:p>
          <a:p>
            <a:pPr lvl="1"/>
            <a:r>
              <a:rPr lang="en-GB" dirty="0" smtClean="0">
                <a:solidFill>
                  <a:schemeClr val="accent6"/>
                </a:solidFill>
              </a:rPr>
              <a:t>GPU memory types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Calculating occupancy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CGMA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Speed-up, efficiency, Amdahl and </a:t>
            </a:r>
            <a:r>
              <a:rPr lang="en-GB" dirty="0" err="1" smtClean="0">
                <a:solidFill>
                  <a:schemeClr val="bg2"/>
                </a:solidFill>
              </a:rPr>
              <a:t>Gustofson’s</a:t>
            </a:r>
            <a:r>
              <a:rPr lang="en-GB" dirty="0" smtClean="0">
                <a:solidFill>
                  <a:schemeClr val="bg2"/>
                </a:solidFill>
              </a:rPr>
              <a:t> laws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87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Memories: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4114760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Registers: </a:t>
            </a:r>
            <a:r>
              <a:rPr lang="en-GB" dirty="0"/>
              <a:t>fastest, accessible by a single thread.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L1 Cache / Shared Memory: </a:t>
            </a:r>
            <a:r>
              <a:rPr lang="en-GB" dirty="0"/>
              <a:t>located in an SM, shared between threads in that SM, extremely fast.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Uniform Cache: </a:t>
            </a:r>
            <a:r>
              <a:rPr lang="en-GB" dirty="0"/>
              <a:t>Similar to L1 – will see difference shortly.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L2 Cache: </a:t>
            </a:r>
            <a:r>
              <a:rPr lang="en-GB" dirty="0"/>
              <a:t>Shared between all SMs, much faster than RAM but slower than L1.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Global Memory (RAM): </a:t>
            </a:r>
            <a:r>
              <a:rPr lang="en-GB" dirty="0"/>
              <a:t>Big &amp; slow, shared between all SMs. </a:t>
            </a:r>
            <a:r>
              <a:rPr lang="en-GB" dirty="0">
                <a:solidFill>
                  <a:schemeClr val="accent2"/>
                </a:solidFill>
              </a:rPr>
              <a:t>Only memory we can read/write from host</a:t>
            </a:r>
            <a:r>
              <a:rPr lang="en-GB" dirty="0"/>
              <a:t> 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GB" dirty="0"/>
              <a:t>).</a:t>
            </a:r>
          </a:p>
        </p:txBody>
      </p:sp>
      <p:sp>
        <p:nvSpPr>
          <p:cNvPr id="6" name="Rectangle 5"/>
          <p:cNvSpPr/>
          <p:nvPr/>
        </p:nvSpPr>
        <p:spPr>
          <a:xfrm>
            <a:off x="889000" y="2946400"/>
            <a:ext cx="1241804" cy="26657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89000" y="4673600"/>
            <a:ext cx="1282700" cy="26657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13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Caching in GPUs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44824"/>
            <a:ext cx="6683171" cy="41031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6309320"/>
            <a:ext cx="6851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3"/>
              </a:rPr>
              <a:t>http://on-demand.gputechconf.com/gtc-express/2011/presentations/register_spilling.pdf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5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L1 and l2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Firstly, you </a:t>
            </a:r>
            <a:r>
              <a:rPr lang="en-GB" dirty="0">
                <a:solidFill>
                  <a:schemeClr val="accent2"/>
                </a:solidFill>
              </a:rPr>
              <a:t>don’t need to worry about the L1 and L2 caches </a:t>
            </a:r>
            <a:r>
              <a:rPr lang="en-GB" dirty="0"/>
              <a:t>too much.</a:t>
            </a:r>
          </a:p>
          <a:p>
            <a:endParaRPr lang="en-GB" dirty="0"/>
          </a:p>
          <a:p>
            <a:r>
              <a:rPr lang="en-GB" dirty="0"/>
              <a:t>The GPU </a:t>
            </a:r>
            <a:r>
              <a:rPr lang="en-GB" dirty="0">
                <a:solidFill>
                  <a:schemeClr val="accent2"/>
                </a:solidFill>
              </a:rPr>
              <a:t>automatically</a:t>
            </a:r>
            <a:r>
              <a:rPr lang="en-GB" dirty="0"/>
              <a:t> takes care of caching frequently used data in these.</a:t>
            </a:r>
          </a:p>
          <a:p>
            <a:endParaRPr lang="en-GB" dirty="0"/>
          </a:p>
          <a:p>
            <a:r>
              <a:rPr lang="en-GB" dirty="0"/>
              <a:t>Just be aware that each SM has its own L1 cache, but L2 cache is shared between all of them.</a:t>
            </a:r>
          </a:p>
          <a:p>
            <a:pPr lvl="1"/>
            <a:r>
              <a:rPr lang="en-GB" dirty="0"/>
              <a:t>If each block works on different data, there may not be enough L2 cache to store every block’s data, hurting performance.</a:t>
            </a:r>
          </a:p>
        </p:txBody>
      </p:sp>
    </p:spTree>
    <p:extLst>
      <p:ext uri="{BB962C8B-B14F-4D97-AF65-F5344CB8AC3E}">
        <p14:creationId xmlns:p14="http://schemas.microsoft.com/office/powerpoint/2010/main" val="21717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Memories: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4114760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Registers: </a:t>
            </a:r>
            <a:r>
              <a:rPr lang="en-GB" dirty="0"/>
              <a:t>fastest, accessible by a single thread.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L1 Cache / Shared Memory: </a:t>
            </a:r>
            <a:r>
              <a:rPr lang="en-GB" dirty="0"/>
              <a:t>located in an SM, shared between threads in that SM, extremely fast.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Uniform Cache: </a:t>
            </a:r>
            <a:r>
              <a:rPr lang="en-GB" dirty="0"/>
              <a:t>Similar to L1 – will see difference shortly.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L2 Cache: </a:t>
            </a:r>
            <a:r>
              <a:rPr lang="en-GB" dirty="0"/>
              <a:t>Shared between all SMs, much faster than RAM but slower than L1.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Global Memory (RAM): </a:t>
            </a:r>
            <a:r>
              <a:rPr lang="en-GB" dirty="0"/>
              <a:t>Big &amp; slow, shared between all SMs. </a:t>
            </a:r>
            <a:r>
              <a:rPr lang="en-GB" dirty="0">
                <a:solidFill>
                  <a:schemeClr val="accent2"/>
                </a:solidFill>
              </a:rPr>
              <a:t>Only memory we can read/write from host</a:t>
            </a:r>
            <a:r>
              <a:rPr lang="en-GB" dirty="0"/>
              <a:t> 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GB" dirty="0"/>
              <a:t>).</a:t>
            </a:r>
          </a:p>
        </p:txBody>
      </p:sp>
      <p:pic>
        <p:nvPicPr>
          <p:cNvPr id="4" name="Picture 3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1" y="2687017"/>
            <a:ext cx="239067" cy="244227"/>
          </a:xfrm>
          <a:prstGeom prst="rect">
            <a:avLst/>
          </a:prstGeom>
        </p:spPr>
      </p:pic>
      <p:pic>
        <p:nvPicPr>
          <p:cNvPr id="5" name="Picture 4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239067" cy="2442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2704" y="2200240"/>
            <a:ext cx="1218563" cy="2835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82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" y="4248210"/>
            <a:ext cx="7955280" cy="733396"/>
          </a:xfrm>
        </p:spPr>
        <p:txBody>
          <a:bodyPr>
            <a:normAutofit/>
          </a:bodyPr>
          <a:lstStyle/>
          <a:p>
            <a:r>
              <a:rPr lang="en-GB" dirty="0"/>
              <a:t>There are two main exceptions:</a:t>
            </a:r>
          </a:p>
          <a:p>
            <a:pPr lvl="1"/>
            <a:r>
              <a:rPr lang="en-GB" dirty="0"/>
              <a:t>Arrays where you access elements using a variable: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58944" y="2996952"/>
            <a:ext cx="822611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051720" y="3573016"/>
            <a:ext cx="2606295" cy="557397"/>
            <a:chOff x="2051720" y="3573016"/>
            <a:chExt cx="2606295" cy="557397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051720" y="3573016"/>
              <a:ext cx="288032" cy="363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39752" y="3761081"/>
              <a:ext cx="2318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1"/>
                  </a:solidFill>
                </a:rPr>
                <a:t>Stored in a register.</a:t>
              </a:r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746760" y="2346960"/>
            <a:ext cx="7955280" cy="802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Most local variables you create in kernels will be stored in registers.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44959" y="5098841"/>
            <a:ext cx="822611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array[10];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array[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940152" y="4981606"/>
            <a:ext cx="1080120" cy="75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31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" y="4248210"/>
            <a:ext cx="7955280" cy="112500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There are two main exceptions: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Arrays where you access elements using a variable.</a:t>
            </a:r>
          </a:p>
          <a:p>
            <a:pPr lvl="1"/>
            <a:r>
              <a:rPr lang="en-GB" dirty="0"/>
              <a:t>If you use more than the available register space (in Fermi: 63 registers / thread by default):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58944" y="2996952"/>
            <a:ext cx="822611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051720" y="3573016"/>
            <a:ext cx="2606295" cy="557397"/>
            <a:chOff x="2051720" y="3573016"/>
            <a:chExt cx="2606295" cy="557397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051720" y="3573016"/>
              <a:ext cx="288032" cy="363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39752" y="3761081"/>
              <a:ext cx="2318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1"/>
                  </a:solidFill>
                </a:rPr>
                <a:t>Stored in a register.</a:t>
              </a:r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746760" y="2346960"/>
            <a:ext cx="7955280" cy="802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Most local variables you create in kernels will be stored in registers.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44959" y="5445224"/>
            <a:ext cx="822611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array[63];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 registers (if no variable indexing)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Spilled into “local memory”</a:t>
            </a:r>
          </a:p>
        </p:txBody>
      </p:sp>
    </p:spTree>
    <p:extLst>
      <p:ext uri="{BB962C8B-B14F-4D97-AF65-F5344CB8AC3E}">
        <p14:creationId xmlns:p14="http://schemas.microsoft.com/office/powerpoint/2010/main" val="41657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“Local”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Local variables </a:t>
            </a:r>
            <a:r>
              <a:rPr lang="en-GB" dirty="0"/>
              <a:t>from kernels that can’t be stored in registers get stored in a </a:t>
            </a:r>
            <a:r>
              <a:rPr lang="en-GB" dirty="0">
                <a:solidFill>
                  <a:schemeClr val="accent6"/>
                </a:solidFill>
              </a:rPr>
              <a:t>special region </a:t>
            </a:r>
            <a:r>
              <a:rPr lang="en-GB" dirty="0"/>
              <a:t>of global memory that can only be accessed by one thread.</a:t>
            </a:r>
          </a:p>
          <a:p>
            <a:endParaRPr lang="en-GB" dirty="0"/>
          </a:p>
          <a:p>
            <a:r>
              <a:rPr lang="en-GB" dirty="0"/>
              <a:t>As only 1 thread has access this is called </a:t>
            </a:r>
            <a:r>
              <a:rPr lang="en-GB" dirty="0">
                <a:solidFill>
                  <a:schemeClr val="accent6"/>
                </a:solidFill>
              </a:rPr>
              <a:t>local memory</a:t>
            </a:r>
            <a:r>
              <a:rPr lang="en-GB" dirty="0"/>
              <a:t>, even though it’s physically in </a:t>
            </a:r>
            <a:r>
              <a:rPr lang="en-GB" dirty="0">
                <a:solidFill>
                  <a:schemeClr val="accent2"/>
                </a:solidFill>
              </a:rPr>
              <a:t>global memory</a:t>
            </a:r>
            <a:r>
              <a:rPr lang="en-GB" dirty="0"/>
              <a:t>…</a:t>
            </a:r>
          </a:p>
          <a:p>
            <a:pPr lvl="1"/>
            <a:r>
              <a:rPr lang="en-GB" dirty="0"/>
              <a:t>… obviously …</a:t>
            </a:r>
          </a:p>
          <a:p>
            <a:pPr lvl="1"/>
            <a:endParaRPr lang="en-GB" dirty="0"/>
          </a:p>
          <a:p>
            <a:r>
              <a:rPr lang="en-GB" dirty="0"/>
              <a:t>Global memory is slow, so you want to avoid this!</a:t>
            </a:r>
          </a:p>
          <a:p>
            <a:pPr lvl="1"/>
            <a:r>
              <a:rPr lang="en-GB" dirty="0"/>
              <a:t>(although may not be disastrous if cached in L1/L2)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996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Network topologies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Assume connections are </a:t>
            </a:r>
            <a:r>
              <a:rPr lang="en-GB" dirty="0">
                <a:solidFill>
                  <a:schemeClr val="accent6"/>
                </a:solidFill>
              </a:rPr>
              <a:t>direct</a:t>
            </a:r>
            <a:r>
              <a:rPr lang="en-GB" dirty="0"/>
              <a:t> – i.e. there is a physical wire (or fibre) between any two connected machines.</a:t>
            </a:r>
          </a:p>
          <a:p>
            <a:endParaRPr lang="en-GB" dirty="0"/>
          </a:p>
          <a:p>
            <a:r>
              <a:rPr lang="en-GB" dirty="0"/>
              <a:t>How should these connections be organised?</a:t>
            </a:r>
          </a:p>
          <a:p>
            <a:endParaRPr lang="en-GB" dirty="0"/>
          </a:p>
          <a:p>
            <a:r>
              <a:rPr lang="en-GB" dirty="0"/>
              <a:t>Simplest option is a </a:t>
            </a:r>
            <a:r>
              <a:rPr lang="en-GB" dirty="0">
                <a:solidFill>
                  <a:schemeClr val="accent6"/>
                </a:solidFill>
              </a:rPr>
              <a:t>fully connected network</a:t>
            </a:r>
            <a:r>
              <a:rPr lang="en-GB" dirty="0"/>
              <a:t>: connect every node to every other node.</a:t>
            </a:r>
          </a:p>
        </p:txBody>
      </p:sp>
    </p:spTree>
    <p:extLst>
      <p:ext uri="{BB962C8B-B14F-4D97-AF65-F5344CB8AC3E}">
        <p14:creationId xmlns:p14="http://schemas.microsoft.com/office/powerpoint/2010/main" val="152615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Memories: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4114760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Registers: </a:t>
            </a:r>
            <a:r>
              <a:rPr lang="en-GB" dirty="0"/>
              <a:t>fastest, accessible by a single thread.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L1 Cache / Shared Memory: </a:t>
            </a:r>
            <a:r>
              <a:rPr lang="en-GB" dirty="0"/>
              <a:t>located in an SM, shared between threads in that SM, extremely fast.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Uniform Cache: </a:t>
            </a:r>
            <a:r>
              <a:rPr lang="en-GB" dirty="0"/>
              <a:t>Similar to L1 – will see difference shortly.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L2 Cache: </a:t>
            </a:r>
            <a:r>
              <a:rPr lang="en-GB" dirty="0"/>
              <a:t>Shared between all SMs, much faster than RAM but slower than L1.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Global Memory (RAM): </a:t>
            </a:r>
            <a:r>
              <a:rPr lang="en-GB" dirty="0"/>
              <a:t>Big &amp; slow, shared between all SMs. </a:t>
            </a:r>
            <a:r>
              <a:rPr lang="en-GB" dirty="0">
                <a:solidFill>
                  <a:schemeClr val="accent2"/>
                </a:solidFill>
              </a:rPr>
              <a:t>Only memory we can read/write from host</a:t>
            </a:r>
            <a:r>
              <a:rPr lang="en-GB" dirty="0"/>
              <a:t> 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GB" dirty="0"/>
              <a:t>).</a:t>
            </a:r>
          </a:p>
        </p:txBody>
      </p:sp>
      <p:pic>
        <p:nvPicPr>
          <p:cNvPr id="4" name="Picture 3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24" y="2687017"/>
            <a:ext cx="239067" cy="244227"/>
          </a:xfrm>
          <a:prstGeom prst="rect">
            <a:avLst/>
          </a:prstGeom>
        </p:spPr>
      </p:pic>
      <p:pic>
        <p:nvPicPr>
          <p:cNvPr id="5" name="Picture 4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239067" cy="244227"/>
          </a:xfrm>
          <a:prstGeom prst="rect">
            <a:avLst/>
          </a:prstGeom>
        </p:spPr>
      </p:pic>
      <p:pic>
        <p:nvPicPr>
          <p:cNvPr id="8" name="Picture 7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23" y="1881753"/>
            <a:ext cx="239067" cy="2442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9482" y="3911594"/>
            <a:ext cx="1996331" cy="2835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90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Uniform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5057760" cy="4069080"/>
          </a:xfrm>
        </p:spPr>
        <p:txBody>
          <a:bodyPr/>
          <a:lstStyle/>
          <a:p>
            <a:r>
              <a:rPr lang="en-GB" dirty="0"/>
              <a:t>The uniform cache is an on-chip (part of each SM) cache that is designed for </a:t>
            </a:r>
            <a:r>
              <a:rPr lang="en-GB" dirty="0">
                <a:solidFill>
                  <a:schemeClr val="accent2"/>
                </a:solidFill>
              </a:rPr>
              <a:t>broadcasting</a:t>
            </a:r>
            <a:r>
              <a:rPr lang="en-GB" dirty="0"/>
              <a:t> data.</a:t>
            </a:r>
          </a:p>
          <a:p>
            <a:endParaRPr lang="en-GB" dirty="0"/>
          </a:p>
          <a:p>
            <a:r>
              <a:rPr lang="en-GB" dirty="0"/>
              <a:t>If multiple threads access </a:t>
            </a:r>
            <a:r>
              <a:rPr lang="en-GB" dirty="0">
                <a:solidFill>
                  <a:schemeClr val="accent2"/>
                </a:solidFill>
              </a:rPr>
              <a:t>the same address</a:t>
            </a:r>
            <a:r>
              <a:rPr lang="en-GB" dirty="0"/>
              <a:t> in the uniform cache </a:t>
            </a:r>
            <a:r>
              <a:rPr lang="en-GB" dirty="0">
                <a:solidFill>
                  <a:schemeClr val="accent6"/>
                </a:solidFill>
              </a:rPr>
              <a:t>at the same time</a:t>
            </a:r>
            <a:r>
              <a:rPr lang="en-GB" dirty="0"/>
              <a:t>, the data is sent to them all </a:t>
            </a:r>
            <a:r>
              <a:rPr lang="en-GB" dirty="0">
                <a:solidFill>
                  <a:schemeClr val="accent2"/>
                </a:solidFill>
              </a:rPr>
              <a:t>simultaneously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Threads can’t change the value of data in the uniform cache.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 descr="https://upload.wikimedia.org/wikipedia/commons/thumb/1/1d/Fermi.svg/800px-Fermi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884118"/>
            <a:ext cx="2881287" cy="468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6136" y="6325299"/>
            <a:ext cx="2881287" cy="218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9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Constant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To take advantage of the uniform cache we need to specify that a particular variable in global memory can’t change.</a:t>
            </a:r>
          </a:p>
          <a:p>
            <a:endParaRPr lang="en-GB" dirty="0"/>
          </a:p>
          <a:p>
            <a:r>
              <a:rPr lang="en-GB" dirty="0"/>
              <a:t>Use the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__constant__ </a:t>
            </a:r>
            <a:r>
              <a:rPr lang="en-GB" dirty="0"/>
              <a:t>modifier: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These variables will be stored in the device’s global memory, in a special area reserved for </a:t>
            </a:r>
            <a:r>
              <a:rPr lang="en-GB" dirty="0">
                <a:solidFill>
                  <a:schemeClr val="accent2"/>
                </a:solidFill>
              </a:rPr>
              <a:t>constant data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When a thread accesses data from here, it will be cached in the uniform cache and optimized for broadcast reads.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3688" y="3645024"/>
            <a:ext cx="512116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__constant__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d_constArray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[10];</a:t>
            </a: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__constant__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d_constValue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6742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Memories: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4114760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Registers: </a:t>
            </a:r>
            <a:r>
              <a:rPr lang="en-GB" dirty="0"/>
              <a:t>fastest, accessible by a single thread.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L1 Cache / Shared Memory: </a:t>
            </a:r>
            <a:r>
              <a:rPr lang="en-GB" dirty="0"/>
              <a:t>located in an SM, shared between threads in that SM, extremely fast.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Uniform Cache: </a:t>
            </a:r>
            <a:r>
              <a:rPr lang="en-GB" dirty="0"/>
              <a:t>Similar to L1 – will see difference shortly.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L2 Cache: </a:t>
            </a:r>
            <a:r>
              <a:rPr lang="en-GB" dirty="0"/>
              <a:t>Shared between all SMs, much faster than RAM but slower than L1.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Global Memory (RAM): </a:t>
            </a:r>
            <a:r>
              <a:rPr lang="en-GB" dirty="0"/>
              <a:t>Big &amp; slow, shared between all SMs. </a:t>
            </a:r>
            <a:r>
              <a:rPr lang="en-GB" dirty="0">
                <a:solidFill>
                  <a:schemeClr val="accent2"/>
                </a:solidFill>
              </a:rPr>
              <a:t>Only memory we can read/write from host</a:t>
            </a:r>
            <a:r>
              <a:rPr lang="en-GB" dirty="0"/>
              <a:t> 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GB" dirty="0"/>
              <a:t>).</a:t>
            </a:r>
          </a:p>
        </p:txBody>
      </p:sp>
      <p:pic>
        <p:nvPicPr>
          <p:cNvPr id="4" name="Picture 3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08920"/>
            <a:ext cx="239067" cy="244227"/>
          </a:xfrm>
          <a:prstGeom prst="rect">
            <a:avLst/>
          </a:prstGeom>
        </p:spPr>
      </p:pic>
      <p:pic>
        <p:nvPicPr>
          <p:cNvPr id="5" name="Picture 4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239067" cy="2442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7466" y="5664200"/>
            <a:ext cx="2882445" cy="2835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635875"/>
            <a:ext cx="239067" cy="24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3689608" cy="4069080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Global memory </a:t>
            </a:r>
            <a:r>
              <a:rPr lang="en-GB" dirty="0"/>
              <a:t>is </a:t>
            </a:r>
            <a:r>
              <a:rPr lang="en-GB" dirty="0">
                <a:solidFill>
                  <a:schemeClr val="accent6"/>
                </a:solidFill>
              </a:rPr>
              <a:t>huge</a:t>
            </a:r>
            <a:r>
              <a:rPr lang="en-GB" dirty="0"/>
              <a:t> but </a:t>
            </a:r>
            <a:r>
              <a:rPr lang="en-GB" dirty="0">
                <a:solidFill>
                  <a:schemeClr val="accent6"/>
                </a:solidFill>
              </a:rPr>
              <a:t>relatively slow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can copy between main RAM and the GPU’s global memory using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This is the slowest type of transfer, but can be sped up by </a:t>
            </a:r>
            <a:r>
              <a:rPr lang="en-GB" dirty="0">
                <a:solidFill>
                  <a:schemeClr val="accent2"/>
                </a:solidFill>
              </a:rPr>
              <a:t>pinning</a:t>
            </a:r>
            <a:r>
              <a:rPr lang="en-GB" dirty="0"/>
              <a:t> data in RAM.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2" name="Picture 5" descr="http://archive.benchmarkreviews.com/images/reviews/processor/NVIDIA_Fermi/nvidia-fermi-gf100-gpu-block-diagram-benchmarkreview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194560"/>
            <a:ext cx="4404147" cy="35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5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204864"/>
            <a:ext cx="8136904" cy="4069080"/>
          </a:xfrm>
        </p:spPr>
        <p:txBody>
          <a:bodyPr/>
          <a:lstStyle/>
          <a:p>
            <a:r>
              <a:rPr lang="en-GB" dirty="0"/>
              <a:t>To </a:t>
            </a:r>
            <a:r>
              <a:rPr lang="en-GB" dirty="0">
                <a:solidFill>
                  <a:schemeClr val="accent5"/>
                </a:solidFill>
              </a:rPr>
              <a:t>allocate</a:t>
            </a:r>
            <a:r>
              <a:rPr lang="en-GB" dirty="0"/>
              <a:t> global memory: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Static</a:t>
            </a:r>
            <a:r>
              <a:rPr lang="en-GB" dirty="0"/>
              <a:t>: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__device__ float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d_array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[10];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Dynamic</a:t>
            </a:r>
            <a:r>
              <a:rPr lang="en-GB" dirty="0"/>
              <a:t>: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cudaMalloc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d_array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, 10*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(float));</a:t>
            </a:r>
          </a:p>
          <a:p>
            <a:r>
              <a:rPr lang="en-GB" dirty="0"/>
              <a:t>To </a:t>
            </a:r>
            <a:r>
              <a:rPr lang="en-GB" dirty="0">
                <a:solidFill>
                  <a:schemeClr val="accent5"/>
                </a:solidFill>
              </a:rPr>
              <a:t>access</a:t>
            </a:r>
            <a:r>
              <a:rPr lang="en-GB" dirty="0"/>
              <a:t> it from the </a:t>
            </a:r>
            <a:r>
              <a:rPr lang="en-GB" dirty="0">
                <a:solidFill>
                  <a:schemeClr val="accent5"/>
                </a:solidFill>
              </a:rPr>
              <a:t>host</a:t>
            </a:r>
            <a:r>
              <a:rPr lang="en-GB" dirty="0"/>
              <a:t> code:</a:t>
            </a:r>
          </a:p>
          <a:p>
            <a:pPr lvl="1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cudaMemcpyToSymbol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cudaMemcpyFromSymbol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And </a:t>
            </a:r>
            <a:r>
              <a:rPr lang="en-GB" dirty="0">
                <a:solidFill>
                  <a:schemeClr val="accent5"/>
                </a:solidFill>
                <a:cs typeface="Courier New" panose="02070309020205020404" pitchFamily="49" charset="0"/>
              </a:rPr>
              <a:t>access</a:t>
            </a:r>
            <a:r>
              <a:rPr lang="en-GB" dirty="0">
                <a:cs typeface="Courier New" panose="02070309020205020404" pitchFamily="49" charset="0"/>
              </a:rPr>
              <a:t> it in a </a:t>
            </a:r>
            <a:r>
              <a:rPr lang="en-GB" dirty="0">
                <a:solidFill>
                  <a:schemeClr val="accent5"/>
                </a:solidFill>
                <a:cs typeface="Courier New" panose="02070309020205020404" pitchFamily="49" charset="0"/>
              </a:rPr>
              <a:t>kernel </a:t>
            </a:r>
            <a:r>
              <a:rPr lang="en-GB" dirty="0">
                <a:cs typeface="Courier New" panose="02070309020205020404" pitchFamily="49" charset="0"/>
              </a:rPr>
              <a:t>(static allocation here):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352" y="5229200"/>
            <a:ext cx="8226112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void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n)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d_result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sin(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d_input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[n]);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6263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3689608" cy="440279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Global memory </a:t>
            </a:r>
            <a:r>
              <a:rPr lang="en-GB" dirty="0"/>
              <a:t>has a few smaller regions that have specific uses: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Constant memory: </a:t>
            </a:r>
            <a:r>
              <a:rPr lang="en-GB" dirty="0"/>
              <a:t>if we put variables here, they will be cached for broadcast in the SMs’ uniform caches.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olidFill>
                  <a:schemeClr val="accent6"/>
                </a:solidFill>
              </a:rPr>
              <a:t>Local memory: </a:t>
            </a:r>
            <a:r>
              <a:rPr lang="en-GB" dirty="0"/>
              <a:t>any of a thread’s local variables that can’t go in registers go here.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716016" y="2276872"/>
            <a:ext cx="4032448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Global Memory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860032" y="5661248"/>
            <a:ext cx="1368152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Constant Memory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300192" y="5661248"/>
            <a:ext cx="1368152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Memory</a:t>
            </a:r>
          </a:p>
        </p:txBody>
      </p:sp>
    </p:spTree>
    <p:extLst>
      <p:ext uri="{BB962C8B-B14F-4D97-AF65-F5344CB8AC3E}">
        <p14:creationId xmlns:p14="http://schemas.microsoft.com/office/powerpoint/2010/main" val="304361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Memories: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4114760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Registers: </a:t>
            </a:r>
            <a:r>
              <a:rPr lang="en-GB" dirty="0"/>
              <a:t>fastest, accessible by a single thread.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L1 Cache / Shared Memory: </a:t>
            </a:r>
            <a:r>
              <a:rPr lang="en-GB" dirty="0"/>
              <a:t>located in an SM, shared between threads in that SM, extremely fast.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Uniform Cache: </a:t>
            </a:r>
            <a:r>
              <a:rPr lang="en-GB" dirty="0"/>
              <a:t>Similar to L1 – will see difference shortly.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L2 Cache: </a:t>
            </a:r>
            <a:r>
              <a:rPr lang="en-GB" dirty="0"/>
              <a:t>Shared between all SMs, much faster than RAM but slower than L1.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Global Memory (RAM): </a:t>
            </a:r>
            <a:r>
              <a:rPr lang="en-GB" dirty="0"/>
              <a:t>Big &amp; slow, shared between all SMs. </a:t>
            </a:r>
            <a:r>
              <a:rPr lang="en-GB" dirty="0">
                <a:solidFill>
                  <a:schemeClr val="accent2"/>
                </a:solidFill>
              </a:rPr>
              <a:t>Only memory we can read/write from host</a:t>
            </a:r>
            <a:r>
              <a:rPr lang="en-GB" dirty="0"/>
              <a:t> 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GB" dirty="0"/>
              <a:t>).</a:t>
            </a:r>
          </a:p>
        </p:txBody>
      </p:sp>
      <p:pic>
        <p:nvPicPr>
          <p:cNvPr id="4" name="Picture 3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24" y="2687017"/>
            <a:ext cx="239067" cy="244227"/>
          </a:xfrm>
          <a:prstGeom prst="rect">
            <a:avLst/>
          </a:prstGeom>
        </p:spPr>
      </p:pic>
      <p:pic>
        <p:nvPicPr>
          <p:cNvPr id="5" name="Picture 4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239067" cy="244227"/>
          </a:xfrm>
          <a:prstGeom prst="rect">
            <a:avLst/>
          </a:prstGeom>
        </p:spPr>
      </p:pic>
      <p:pic>
        <p:nvPicPr>
          <p:cNvPr id="7" name="Picture 6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21" y="5404927"/>
            <a:ext cx="239067" cy="244227"/>
          </a:xfrm>
          <a:prstGeom prst="rect">
            <a:avLst/>
          </a:prstGeom>
        </p:spPr>
      </p:pic>
      <p:pic>
        <p:nvPicPr>
          <p:cNvPr id="8" name="Picture 7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23" y="1881753"/>
            <a:ext cx="239067" cy="2442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32388" y="2946860"/>
            <a:ext cx="1996331" cy="2835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645024"/>
            <a:ext cx="239067" cy="24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8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4985752" cy="4069080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The most interesting type of memory!</a:t>
            </a:r>
          </a:p>
          <a:p>
            <a:endParaRPr lang="en-GB" dirty="0"/>
          </a:p>
          <a:p>
            <a:r>
              <a:rPr lang="en-GB" dirty="0"/>
              <a:t>All threads running on a SM have access to it.</a:t>
            </a:r>
          </a:p>
          <a:p>
            <a:endParaRPr lang="en-GB" dirty="0"/>
          </a:p>
          <a:p>
            <a:r>
              <a:rPr lang="en-GB" dirty="0"/>
              <a:t>As fast as L1.</a:t>
            </a:r>
          </a:p>
          <a:p>
            <a:endParaRPr lang="en-GB" dirty="0"/>
          </a:p>
          <a:p>
            <a:r>
              <a:rPr lang="en-GB" b="1" dirty="0"/>
              <a:t>But: </a:t>
            </a:r>
            <a:r>
              <a:rPr lang="en-GB" dirty="0"/>
              <a:t>you (the programmer) are in charge of how it’s used.</a:t>
            </a:r>
          </a:p>
          <a:p>
            <a:endParaRPr lang="en-GB" dirty="0"/>
          </a:p>
          <a:p>
            <a:r>
              <a:rPr lang="en-GB" dirty="0"/>
              <a:t>If you use it cleverly, you can get big increases in performance.</a:t>
            </a:r>
          </a:p>
        </p:txBody>
      </p:sp>
      <p:pic>
        <p:nvPicPr>
          <p:cNvPr id="4" name="Picture 2" descr="https://upload.wikimedia.org/wikipedia/commons/thumb/1/1d/Fermi.svg/800px-Fermi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884118"/>
            <a:ext cx="2881287" cy="468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29035" y="6045526"/>
            <a:ext cx="1695293" cy="335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62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5129768" cy="40690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variable with the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__shared__ </a:t>
            </a:r>
            <a:r>
              <a:rPr lang="en-GB" dirty="0"/>
              <a:t>modifier has its memory allocated in the streaming multiprocessors’ shared memory area.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Each block has a separate copy of any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__shared__ </a:t>
            </a:r>
            <a:r>
              <a:rPr lang="en-GB" dirty="0"/>
              <a:t>variables.</a:t>
            </a:r>
          </a:p>
          <a:p>
            <a:endParaRPr lang="en-GB" dirty="0"/>
          </a:p>
          <a:p>
            <a:r>
              <a:rPr lang="en-GB" dirty="0"/>
              <a:t>All threads in a block can access their block’s copy of the shared variables, but not other blocks’ copies.</a:t>
            </a:r>
          </a:p>
        </p:txBody>
      </p:sp>
      <p:pic>
        <p:nvPicPr>
          <p:cNvPr id="4" name="Picture 2" descr="https://upload.wikimedia.org/wikipedia/commons/thumb/1/1d/Fermi.svg/800px-Fermi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77" y="2252867"/>
            <a:ext cx="2520280" cy="410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lbow Connector 8"/>
          <p:cNvCxnSpPr/>
          <p:nvPr/>
        </p:nvCxnSpPr>
        <p:spPr>
          <a:xfrm>
            <a:off x="3923928" y="3284984"/>
            <a:ext cx="2808312" cy="2736304"/>
          </a:xfrm>
          <a:prstGeom prst="bentConnector3">
            <a:avLst>
              <a:gd name="adj1" fmla="val 777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49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network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1720" y="15207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051720" y="33209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11560" y="24208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91880" y="15207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491880" y="33209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860032" y="24208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>
            <a:stCxn id="6" idx="3"/>
            <a:endCxn id="4" idx="2"/>
          </p:cNvCxnSpPr>
          <p:nvPr/>
        </p:nvCxnSpPr>
        <p:spPr>
          <a:xfrm flipV="1">
            <a:off x="1331640" y="2240868"/>
            <a:ext cx="108012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3"/>
            <a:endCxn id="5" idx="0"/>
          </p:cNvCxnSpPr>
          <p:nvPr/>
        </p:nvCxnSpPr>
        <p:spPr>
          <a:xfrm>
            <a:off x="1331640" y="2780928"/>
            <a:ext cx="108012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  <a:endCxn id="7" idx="2"/>
          </p:cNvCxnSpPr>
          <p:nvPr/>
        </p:nvCxnSpPr>
        <p:spPr>
          <a:xfrm flipV="1">
            <a:off x="1331640" y="2240868"/>
            <a:ext cx="252028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1"/>
          </p:cNvCxnSpPr>
          <p:nvPr/>
        </p:nvCxnSpPr>
        <p:spPr>
          <a:xfrm>
            <a:off x="1331640" y="2780928"/>
            <a:ext cx="352839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8" idx="0"/>
          </p:cNvCxnSpPr>
          <p:nvPr/>
        </p:nvCxnSpPr>
        <p:spPr>
          <a:xfrm>
            <a:off x="1331640" y="2780928"/>
            <a:ext cx="252028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  <a:endCxn id="4" idx="2"/>
          </p:cNvCxnSpPr>
          <p:nvPr/>
        </p:nvCxnSpPr>
        <p:spPr>
          <a:xfrm flipV="1">
            <a:off x="2411760" y="2240868"/>
            <a:ext cx="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0"/>
            <a:endCxn id="4" idx="2"/>
          </p:cNvCxnSpPr>
          <p:nvPr/>
        </p:nvCxnSpPr>
        <p:spPr>
          <a:xfrm flipH="1" flipV="1">
            <a:off x="2411760" y="2240868"/>
            <a:ext cx="144016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" idx="1"/>
            <a:endCxn id="4" idx="3"/>
          </p:cNvCxnSpPr>
          <p:nvPr/>
        </p:nvCxnSpPr>
        <p:spPr>
          <a:xfrm flipH="1">
            <a:off x="2771800" y="1880828"/>
            <a:ext cx="7200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5" idx="3"/>
          </p:cNvCxnSpPr>
          <p:nvPr/>
        </p:nvCxnSpPr>
        <p:spPr>
          <a:xfrm flipH="1">
            <a:off x="2771800" y="3681028"/>
            <a:ext cx="7200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9" idx="1"/>
            <a:endCxn id="4" idx="2"/>
          </p:cNvCxnSpPr>
          <p:nvPr/>
        </p:nvCxnSpPr>
        <p:spPr>
          <a:xfrm flipH="1" flipV="1">
            <a:off x="2411760" y="2240868"/>
            <a:ext cx="244827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9" idx="1"/>
            <a:endCxn id="5" idx="0"/>
          </p:cNvCxnSpPr>
          <p:nvPr/>
        </p:nvCxnSpPr>
        <p:spPr>
          <a:xfrm flipH="1">
            <a:off x="2411760" y="2780928"/>
            <a:ext cx="244827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1"/>
            <a:endCxn id="8" idx="0"/>
          </p:cNvCxnSpPr>
          <p:nvPr/>
        </p:nvCxnSpPr>
        <p:spPr>
          <a:xfrm flipH="1">
            <a:off x="3851920" y="2780928"/>
            <a:ext cx="100811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1"/>
            <a:endCxn id="7" idx="2"/>
          </p:cNvCxnSpPr>
          <p:nvPr/>
        </p:nvCxnSpPr>
        <p:spPr>
          <a:xfrm flipH="1" flipV="1">
            <a:off x="3851920" y="2240868"/>
            <a:ext cx="100811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8" idx="0"/>
            <a:endCxn id="7" idx="2"/>
          </p:cNvCxnSpPr>
          <p:nvPr/>
        </p:nvCxnSpPr>
        <p:spPr>
          <a:xfrm flipV="1">
            <a:off x="3851920" y="2240868"/>
            <a:ext cx="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5" idx="0"/>
          </p:cNvCxnSpPr>
          <p:nvPr/>
        </p:nvCxnSpPr>
        <p:spPr>
          <a:xfrm flipH="1">
            <a:off x="2411760" y="2240868"/>
            <a:ext cx="144016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68720" y="4149080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Let’s calculate some properties of this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>
                <a:solidFill>
                  <a:schemeClr val="accent6"/>
                </a:solidFill>
              </a:rPr>
              <a:t>diameter</a:t>
            </a:r>
            <a:r>
              <a:rPr lang="en-GB" dirty="0"/>
              <a:t> of the network is the </a:t>
            </a:r>
            <a:r>
              <a:rPr lang="en-GB" dirty="0">
                <a:solidFill>
                  <a:schemeClr val="accent6"/>
                </a:solidFill>
              </a:rPr>
              <a:t>maximum path length between a pair of nodes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Here all nodes are directly connected, so </a:t>
            </a:r>
            <a:r>
              <a:rPr lang="en-GB" dirty="0">
                <a:solidFill>
                  <a:schemeClr val="accent6"/>
                </a:solidFill>
              </a:rPr>
              <a:t>diameter</a:t>
            </a:r>
            <a:r>
              <a:rPr lang="en-GB" dirty="0"/>
              <a:t> = 1.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This is the best possible diameter! </a:t>
            </a:r>
            <a:r>
              <a:rPr lang="en-GB" dirty="0"/>
              <a:t>Higher values can cause latency.</a:t>
            </a:r>
          </a:p>
        </p:txBody>
      </p:sp>
    </p:spTree>
    <p:extLst>
      <p:ext uri="{BB962C8B-B14F-4D97-AF65-F5344CB8AC3E}">
        <p14:creationId xmlns:p14="http://schemas.microsoft.com/office/powerpoint/2010/main" val="32802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6785952" cy="4069080"/>
          </a:xfrm>
        </p:spPr>
        <p:txBody>
          <a:bodyPr>
            <a:normAutofit/>
          </a:bodyPr>
          <a:lstStyle/>
          <a:p>
            <a:r>
              <a:rPr lang="en-GB" dirty="0"/>
              <a:t>Shared memory can be used to allow threads </a:t>
            </a:r>
            <a:r>
              <a:rPr lang="en-GB" dirty="0">
                <a:solidFill>
                  <a:schemeClr val="accent6"/>
                </a:solidFill>
              </a:rPr>
              <a:t>within a block</a:t>
            </a:r>
            <a:r>
              <a:rPr lang="en-GB" dirty="0"/>
              <a:t> to communicate with each other very quickly.</a:t>
            </a:r>
          </a:p>
          <a:p>
            <a:endParaRPr lang="en-GB" dirty="0"/>
          </a:p>
          <a:p>
            <a:r>
              <a:rPr lang="en-GB" dirty="0"/>
              <a:t>Common pattern is when all threads in a block need the same chunk of global memory:</a:t>
            </a:r>
          </a:p>
          <a:p>
            <a:pPr lvl="1"/>
            <a:r>
              <a:rPr lang="en-GB" dirty="0"/>
              <a:t>Each thread loads a bit of the global data into shared memory (happens in parallel).</a:t>
            </a:r>
          </a:p>
          <a:p>
            <a:pPr lvl="1"/>
            <a:r>
              <a:rPr lang="en-GB" dirty="0"/>
              <a:t>Library metaphor: study group makes a list of books they need, everyone fetches a book from global memory (the shelves) and puts it on a shared desk.</a:t>
            </a:r>
          </a:p>
        </p:txBody>
      </p:sp>
      <p:pic>
        <p:nvPicPr>
          <p:cNvPr id="4" name="Picture 3" descr="self-formed study group likely has a more flexible structure than a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4247439"/>
            <a:ext cx="1835696" cy="122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Memories: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4114760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Registers: </a:t>
            </a:r>
            <a:r>
              <a:rPr lang="en-GB" dirty="0"/>
              <a:t>fastest, accessible by a single thread.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L1 Cache / Shared Memory: </a:t>
            </a:r>
            <a:r>
              <a:rPr lang="en-GB" dirty="0"/>
              <a:t>located in an SM, shared between threads in that SM, extremely fast.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Uniform Cache: </a:t>
            </a:r>
            <a:r>
              <a:rPr lang="en-GB" dirty="0"/>
              <a:t>Similar to L1 – will see difference shortly.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L2 Cache: </a:t>
            </a:r>
            <a:r>
              <a:rPr lang="en-GB" dirty="0"/>
              <a:t>Shared between all SMs, much faster than RAM but slower than L1.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Global Memory (RAM): </a:t>
            </a:r>
            <a:r>
              <a:rPr lang="en-GB" dirty="0"/>
              <a:t>Big &amp; slow, shared between all SMs. </a:t>
            </a:r>
            <a:r>
              <a:rPr lang="en-GB" dirty="0">
                <a:solidFill>
                  <a:schemeClr val="accent2"/>
                </a:solidFill>
              </a:rPr>
              <a:t>Only memory we can read/write from host</a:t>
            </a:r>
            <a:r>
              <a:rPr lang="en-GB" dirty="0"/>
              <a:t> 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GB" dirty="0"/>
              <a:t>).</a:t>
            </a:r>
          </a:p>
        </p:txBody>
      </p:sp>
      <p:pic>
        <p:nvPicPr>
          <p:cNvPr id="4" name="Picture 3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24" y="2687017"/>
            <a:ext cx="239067" cy="244227"/>
          </a:xfrm>
          <a:prstGeom prst="rect">
            <a:avLst/>
          </a:prstGeom>
        </p:spPr>
      </p:pic>
      <p:pic>
        <p:nvPicPr>
          <p:cNvPr id="5" name="Picture 4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37112"/>
            <a:ext cx="239067" cy="244227"/>
          </a:xfrm>
          <a:prstGeom prst="rect">
            <a:avLst/>
          </a:prstGeom>
        </p:spPr>
      </p:pic>
      <p:pic>
        <p:nvPicPr>
          <p:cNvPr id="7" name="Picture 6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21" y="5404927"/>
            <a:ext cx="239067" cy="244227"/>
          </a:xfrm>
          <a:prstGeom prst="rect">
            <a:avLst/>
          </a:prstGeom>
        </p:spPr>
      </p:pic>
      <p:pic>
        <p:nvPicPr>
          <p:cNvPr id="8" name="Picture 7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23" y="1881753"/>
            <a:ext cx="239067" cy="244227"/>
          </a:xfrm>
          <a:prstGeom prst="rect">
            <a:avLst/>
          </a:prstGeom>
        </p:spPr>
      </p:pic>
      <p:pic>
        <p:nvPicPr>
          <p:cNvPr id="10" name="Picture 9" descr="tick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645024"/>
            <a:ext cx="239067" cy="24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2"/>
                </a:solidFill>
              </a:rPr>
              <a:t>More connection </a:t>
            </a:r>
            <a:r>
              <a:rPr lang="en-GB" dirty="0" smtClean="0">
                <a:solidFill>
                  <a:schemeClr val="bg2"/>
                </a:solidFill>
              </a:rPr>
              <a:t>topologies for </a:t>
            </a:r>
            <a:r>
              <a:rPr lang="en-GB" dirty="0" smtClean="0">
                <a:solidFill>
                  <a:schemeClr val="bg2"/>
                </a:solidFill>
              </a:rPr>
              <a:t>supercomputing</a:t>
            </a:r>
            <a:r>
              <a:rPr lang="en-GB" dirty="0" smtClean="0">
                <a:solidFill>
                  <a:schemeClr val="bg2"/>
                </a:solidFill>
              </a:rPr>
              <a:t>.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Torus networks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Fat-tree networks</a:t>
            </a:r>
            <a:endParaRPr lang="en-GB" dirty="0" smtClean="0">
              <a:solidFill>
                <a:schemeClr val="bg2"/>
              </a:solidFill>
            </a:endParaRPr>
          </a:p>
          <a:p>
            <a:endParaRPr lang="en-GB" dirty="0"/>
          </a:p>
          <a:p>
            <a:r>
              <a:rPr lang="en-GB" dirty="0" smtClean="0"/>
              <a:t>Class test revision (requested topics):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GPU memory types</a:t>
            </a:r>
          </a:p>
          <a:p>
            <a:pPr lvl="1"/>
            <a:r>
              <a:rPr lang="en-GB" dirty="0" smtClean="0">
                <a:solidFill>
                  <a:schemeClr val="accent6"/>
                </a:solidFill>
              </a:rPr>
              <a:t>Calculating occupancy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CGMA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Speed-up, efficiency, Amdahl and </a:t>
            </a:r>
            <a:r>
              <a:rPr lang="en-GB" dirty="0" err="1" smtClean="0">
                <a:solidFill>
                  <a:schemeClr val="bg2"/>
                </a:solidFill>
              </a:rPr>
              <a:t>Gustofson’s</a:t>
            </a:r>
            <a:r>
              <a:rPr lang="en-GB" dirty="0" smtClean="0">
                <a:solidFill>
                  <a:schemeClr val="bg2"/>
                </a:solidFill>
              </a:rPr>
              <a:t> laws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31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Occupancy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Occupancy</a:t>
            </a:r>
            <a:r>
              <a:rPr lang="en-GB" dirty="0"/>
              <a:t> refers to how many blocks can be resident in a streaming multiprocessor at once.</a:t>
            </a:r>
          </a:p>
          <a:p>
            <a:endParaRPr lang="en-GB" dirty="0"/>
          </a:p>
          <a:p>
            <a:r>
              <a:rPr lang="en-GB" dirty="0"/>
              <a:t>It is always a whole number – </a:t>
            </a:r>
            <a:r>
              <a:rPr lang="en-GB" b="1" dirty="0"/>
              <a:t>you can’t have half a block assigned to a SM!</a:t>
            </a:r>
          </a:p>
          <a:p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Low occupancy can limit performance.</a:t>
            </a:r>
          </a:p>
          <a:p>
            <a:pPr lvl="1"/>
            <a:r>
              <a:rPr lang="en-GB" dirty="0"/>
              <a:t>Fewer warps resident in an SM means more chance that all of them are waiting, which means the SM is idle.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00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Occupancy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are </a:t>
            </a:r>
            <a:r>
              <a:rPr lang="en-GB" dirty="0">
                <a:solidFill>
                  <a:schemeClr val="accent6"/>
                </a:solidFill>
              </a:rPr>
              <a:t>three main things </a:t>
            </a:r>
            <a:r>
              <a:rPr lang="en-GB" dirty="0"/>
              <a:t>that can limit occupancy: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The hard </a:t>
            </a:r>
            <a:r>
              <a:rPr lang="en-GB" dirty="0">
                <a:solidFill>
                  <a:schemeClr val="accent2"/>
                </a:solidFill>
              </a:rPr>
              <a:t>blocks per SM limit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number of threads </a:t>
            </a:r>
            <a:r>
              <a:rPr lang="en-GB" dirty="0"/>
              <a:t>in a block.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The amount of </a:t>
            </a:r>
            <a:r>
              <a:rPr lang="en-GB" dirty="0">
                <a:solidFill>
                  <a:schemeClr val="accent2"/>
                </a:solidFill>
              </a:rPr>
              <a:t>shared memory </a:t>
            </a:r>
            <a:r>
              <a:rPr lang="en-GB" dirty="0"/>
              <a:t>used by a block.</a:t>
            </a:r>
          </a:p>
          <a:p>
            <a:pPr lvl="1"/>
            <a:endParaRPr lang="en-GB" dirty="0"/>
          </a:p>
          <a:p>
            <a:r>
              <a:rPr lang="en-GB" dirty="0"/>
              <a:t>You need to calculate the occupancy limit according to </a:t>
            </a:r>
            <a:r>
              <a:rPr lang="en-GB" b="1" dirty="0"/>
              <a:t>each of these constraints</a:t>
            </a:r>
            <a:r>
              <a:rPr lang="en-GB" dirty="0"/>
              <a:t>, then take the </a:t>
            </a:r>
            <a:r>
              <a:rPr lang="en-GB" b="1" dirty="0"/>
              <a:t>minimum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Occupancy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are </a:t>
            </a:r>
            <a:r>
              <a:rPr lang="en-GB" dirty="0">
                <a:solidFill>
                  <a:schemeClr val="accent6"/>
                </a:solidFill>
              </a:rPr>
              <a:t>three main things </a:t>
            </a:r>
            <a:r>
              <a:rPr lang="en-GB" dirty="0"/>
              <a:t>that can limit occupancy:</a:t>
            </a:r>
          </a:p>
          <a:p>
            <a:pPr lvl="1"/>
            <a:endParaRPr lang="en-GB" dirty="0"/>
          </a:p>
          <a:p>
            <a:pPr lvl="1"/>
            <a:r>
              <a:rPr lang="en-GB" b="1" dirty="0"/>
              <a:t>The hard </a:t>
            </a:r>
            <a:r>
              <a:rPr lang="en-GB" b="1" dirty="0">
                <a:solidFill>
                  <a:schemeClr val="accent2"/>
                </a:solidFill>
              </a:rPr>
              <a:t>blocks per SM limit</a:t>
            </a:r>
            <a:r>
              <a:rPr lang="en-GB" b="1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The number of threads in a block.</a:t>
            </a:r>
          </a:p>
          <a:p>
            <a:pPr marL="457200" lvl="1" indent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The amount of shared memory used by a block.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You need to calculate the occupancy limit according to </a:t>
            </a:r>
            <a:r>
              <a:rPr lang="en-GB" b="1" dirty="0"/>
              <a:t>each of these constraints</a:t>
            </a:r>
            <a:r>
              <a:rPr lang="en-GB" dirty="0"/>
              <a:t>, then take the </a:t>
            </a:r>
            <a:r>
              <a:rPr lang="en-GB" b="1" dirty="0"/>
              <a:t>minimum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61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Blocks per SM limit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802392"/>
          </a:xfrm>
        </p:spPr>
        <p:txBody>
          <a:bodyPr/>
          <a:lstStyle/>
          <a:p>
            <a:r>
              <a:rPr lang="en-GB" dirty="0"/>
              <a:t>Every compute capability specifies a maximum number of blocks that can be resident in a SM at once: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0669" y="2996952"/>
            <a:ext cx="8516539" cy="1373756"/>
            <a:chOff x="179512" y="4653136"/>
            <a:chExt cx="8516539" cy="1373756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4653136"/>
              <a:ext cx="8516539" cy="495369"/>
            </a:xfrm>
            <a:prstGeom prst="rect">
              <a:avLst/>
            </a:prstGeom>
          </p:spPr>
        </p:pic>
        <p:pic>
          <p:nvPicPr>
            <p:cNvPr id="8" name="Picture 7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27" y="5845892"/>
              <a:ext cx="8468907" cy="181000"/>
            </a:xfrm>
            <a:prstGeom prst="rect">
              <a:avLst/>
            </a:prstGeom>
          </p:spPr>
        </p:pic>
        <p:pic>
          <p:nvPicPr>
            <p:cNvPr id="9" name="Picture 8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23" y="5127815"/>
              <a:ext cx="8487960" cy="733527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38760" y="3459788"/>
            <a:ext cx="8504571" cy="234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94360" y="5047077"/>
            <a:ext cx="7955280" cy="802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Occupancy can never be higher than this number!</a:t>
            </a:r>
          </a:p>
        </p:txBody>
      </p:sp>
    </p:spTree>
    <p:extLst>
      <p:ext uri="{BB962C8B-B14F-4D97-AF65-F5344CB8AC3E}">
        <p14:creationId xmlns:p14="http://schemas.microsoft.com/office/powerpoint/2010/main" val="805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Occupancy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are </a:t>
            </a:r>
            <a:r>
              <a:rPr lang="en-GB" dirty="0">
                <a:solidFill>
                  <a:schemeClr val="accent6"/>
                </a:solidFill>
              </a:rPr>
              <a:t>three main things </a:t>
            </a:r>
            <a:r>
              <a:rPr lang="en-GB" dirty="0"/>
              <a:t>that can limit occupancy: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The hard blocks per SM limit.</a:t>
            </a:r>
          </a:p>
          <a:p>
            <a:pPr lvl="1"/>
            <a:endParaRPr lang="en-GB" dirty="0"/>
          </a:p>
          <a:p>
            <a:pPr lvl="1"/>
            <a:r>
              <a:rPr lang="en-GB" b="1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number of threads </a:t>
            </a:r>
            <a:r>
              <a:rPr lang="en-GB" b="1" dirty="0"/>
              <a:t>in a block.</a:t>
            </a:r>
          </a:p>
          <a:p>
            <a:pPr marL="457200" lvl="1" indent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The amount of shared memory used by a block.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You need to calculate the occupancy limit according to </a:t>
            </a:r>
            <a:r>
              <a:rPr lang="en-GB" b="1" dirty="0"/>
              <a:t>each of these constraints</a:t>
            </a:r>
            <a:r>
              <a:rPr lang="en-GB" dirty="0"/>
              <a:t>, then take the </a:t>
            </a:r>
            <a:r>
              <a:rPr lang="en-GB" b="1" dirty="0"/>
              <a:t>minimum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70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threads in a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6760" y="5174329"/>
                <a:ext cx="7955280" cy="130644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Divide the maximum value by the number of threads per block, </a:t>
                </a:r>
                <a:r>
                  <a:rPr lang="en-GB" b="1" dirty="0"/>
                  <a:t>rounding down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E.g. CC 3.2, 500 threads per block.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2048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500</m:t>
                            </m:r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4.096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760" y="5174329"/>
                <a:ext cx="7955280" cy="1306448"/>
              </a:xfrm>
              <a:blipFill>
                <a:blip r:embed="rId2"/>
                <a:stretch>
                  <a:fillRect l="-613" t="-8879" b="-9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323528" y="3429000"/>
            <a:ext cx="8516539" cy="1373756"/>
            <a:chOff x="179512" y="4653136"/>
            <a:chExt cx="8516539" cy="1373756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4653136"/>
              <a:ext cx="8516539" cy="495369"/>
            </a:xfrm>
            <a:prstGeom prst="rect">
              <a:avLst/>
            </a:prstGeom>
          </p:spPr>
        </p:pic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27" y="5845892"/>
              <a:ext cx="8468907" cy="181000"/>
            </a:xfrm>
            <a:prstGeom prst="rect">
              <a:avLst/>
            </a:prstGeom>
          </p:spPr>
        </p:pic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23" y="5127815"/>
              <a:ext cx="8487960" cy="733527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23528" y="4387205"/>
            <a:ext cx="8504571" cy="234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6760" y="2346961"/>
            <a:ext cx="7955280" cy="130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First calculate how many threads each block contains.</a:t>
            </a:r>
          </a:p>
          <a:p>
            <a:pPr lvl="1"/>
            <a:r>
              <a:rPr lang="en-GB" dirty="0"/>
              <a:t>Multiply the dimensions together, e.g. 10x10x5 = 500</a:t>
            </a:r>
          </a:p>
          <a:p>
            <a:r>
              <a:rPr lang="en-GB" dirty="0"/>
              <a:t>Look at “max. number of resident threads / MP” value.</a:t>
            </a:r>
          </a:p>
        </p:txBody>
      </p:sp>
    </p:spTree>
    <p:extLst>
      <p:ext uri="{BB962C8B-B14F-4D97-AF65-F5344CB8AC3E}">
        <p14:creationId xmlns:p14="http://schemas.microsoft.com/office/powerpoint/2010/main" val="347905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Occupancy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are </a:t>
            </a:r>
            <a:r>
              <a:rPr lang="en-GB" dirty="0">
                <a:solidFill>
                  <a:schemeClr val="accent6"/>
                </a:solidFill>
              </a:rPr>
              <a:t>three main things </a:t>
            </a:r>
            <a:r>
              <a:rPr lang="en-GB" dirty="0"/>
              <a:t>that can limit occupancy: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The hard blocks per SM limit.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The number of threads in a block.</a:t>
            </a:r>
          </a:p>
          <a:p>
            <a:pPr marL="457200" lvl="1" indent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GB" b="1" dirty="0"/>
              <a:t>The amount of </a:t>
            </a:r>
            <a:r>
              <a:rPr lang="en-GB" b="1" dirty="0">
                <a:solidFill>
                  <a:schemeClr val="accent2"/>
                </a:solidFill>
              </a:rPr>
              <a:t>shared memory </a:t>
            </a:r>
            <a:r>
              <a:rPr lang="en-GB" b="1" dirty="0"/>
              <a:t>used by a block.</a:t>
            </a:r>
          </a:p>
          <a:p>
            <a:pPr lvl="1"/>
            <a:endParaRPr lang="en-GB" dirty="0"/>
          </a:p>
          <a:p>
            <a:r>
              <a:rPr lang="en-GB" dirty="0"/>
              <a:t>You need to calculate the occupancy limit according to </a:t>
            </a:r>
            <a:r>
              <a:rPr lang="en-GB" b="1" dirty="0"/>
              <a:t>each of these constraints</a:t>
            </a:r>
            <a:r>
              <a:rPr lang="en-GB" dirty="0"/>
              <a:t>, then take the </a:t>
            </a:r>
            <a:r>
              <a:rPr lang="en-GB" b="1" dirty="0"/>
              <a:t>minimum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8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network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1720" y="15207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051720" y="33209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11560" y="24208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91880" y="15207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491880" y="33209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860032" y="24208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>
            <a:stCxn id="6" idx="3"/>
            <a:endCxn id="4" idx="2"/>
          </p:cNvCxnSpPr>
          <p:nvPr/>
        </p:nvCxnSpPr>
        <p:spPr>
          <a:xfrm flipV="1">
            <a:off x="1331640" y="2240868"/>
            <a:ext cx="108012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3"/>
            <a:endCxn id="5" idx="0"/>
          </p:cNvCxnSpPr>
          <p:nvPr/>
        </p:nvCxnSpPr>
        <p:spPr>
          <a:xfrm>
            <a:off x="1331640" y="2780928"/>
            <a:ext cx="108012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  <a:endCxn id="7" idx="2"/>
          </p:cNvCxnSpPr>
          <p:nvPr/>
        </p:nvCxnSpPr>
        <p:spPr>
          <a:xfrm flipV="1">
            <a:off x="1331640" y="2240868"/>
            <a:ext cx="252028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1"/>
          </p:cNvCxnSpPr>
          <p:nvPr/>
        </p:nvCxnSpPr>
        <p:spPr>
          <a:xfrm>
            <a:off x="1331640" y="2780928"/>
            <a:ext cx="352839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8" idx="0"/>
          </p:cNvCxnSpPr>
          <p:nvPr/>
        </p:nvCxnSpPr>
        <p:spPr>
          <a:xfrm>
            <a:off x="1331640" y="2780928"/>
            <a:ext cx="252028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  <a:endCxn id="4" idx="2"/>
          </p:cNvCxnSpPr>
          <p:nvPr/>
        </p:nvCxnSpPr>
        <p:spPr>
          <a:xfrm flipV="1">
            <a:off x="2411760" y="2240868"/>
            <a:ext cx="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0"/>
            <a:endCxn id="4" idx="2"/>
          </p:cNvCxnSpPr>
          <p:nvPr/>
        </p:nvCxnSpPr>
        <p:spPr>
          <a:xfrm flipH="1" flipV="1">
            <a:off x="2411760" y="2240868"/>
            <a:ext cx="144016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" idx="1"/>
            <a:endCxn id="4" idx="3"/>
          </p:cNvCxnSpPr>
          <p:nvPr/>
        </p:nvCxnSpPr>
        <p:spPr>
          <a:xfrm flipH="1">
            <a:off x="2771800" y="1880828"/>
            <a:ext cx="7200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5" idx="3"/>
          </p:cNvCxnSpPr>
          <p:nvPr/>
        </p:nvCxnSpPr>
        <p:spPr>
          <a:xfrm flipH="1">
            <a:off x="2771800" y="3681028"/>
            <a:ext cx="7200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9" idx="1"/>
            <a:endCxn id="4" idx="2"/>
          </p:cNvCxnSpPr>
          <p:nvPr/>
        </p:nvCxnSpPr>
        <p:spPr>
          <a:xfrm flipH="1" flipV="1">
            <a:off x="2411760" y="2240868"/>
            <a:ext cx="244827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9" idx="1"/>
            <a:endCxn id="5" idx="0"/>
          </p:cNvCxnSpPr>
          <p:nvPr/>
        </p:nvCxnSpPr>
        <p:spPr>
          <a:xfrm flipH="1">
            <a:off x="2411760" y="2780928"/>
            <a:ext cx="244827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1"/>
            <a:endCxn id="8" idx="0"/>
          </p:cNvCxnSpPr>
          <p:nvPr/>
        </p:nvCxnSpPr>
        <p:spPr>
          <a:xfrm flipH="1">
            <a:off x="3851920" y="2780928"/>
            <a:ext cx="100811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1"/>
            <a:endCxn id="7" idx="2"/>
          </p:cNvCxnSpPr>
          <p:nvPr/>
        </p:nvCxnSpPr>
        <p:spPr>
          <a:xfrm flipH="1" flipV="1">
            <a:off x="3851920" y="2240868"/>
            <a:ext cx="100811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8" idx="0"/>
            <a:endCxn id="7" idx="2"/>
          </p:cNvCxnSpPr>
          <p:nvPr/>
        </p:nvCxnSpPr>
        <p:spPr>
          <a:xfrm flipV="1">
            <a:off x="3851920" y="2240868"/>
            <a:ext cx="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5" idx="0"/>
          </p:cNvCxnSpPr>
          <p:nvPr/>
        </p:nvCxnSpPr>
        <p:spPr>
          <a:xfrm flipH="1">
            <a:off x="2411760" y="2240868"/>
            <a:ext cx="144016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8720" y="4149080"/>
                <a:ext cx="8280920" cy="2738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2"/>
                    </a:solidFill>
                  </a:rPr>
                  <a:t>Let’s calculate some properties of this network.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</a:t>
                </a:r>
                <a:r>
                  <a:rPr lang="en-GB" dirty="0">
                    <a:solidFill>
                      <a:schemeClr val="accent6"/>
                    </a:solidFill>
                  </a:rPr>
                  <a:t>bisection width</a:t>
                </a:r>
                <a:r>
                  <a:rPr lang="en-GB" dirty="0"/>
                  <a:t> of the network is the </a:t>
                </a:r>
                <a:r>
                  <a:rPr lang="en-GB" dirty="0">
                    <a:solidFill>
                      <a:schemeClr val="accent6"/>
                    </a:solidFill>
                  </a:rPr>
                  <a:t>minimum number of links you need to cut to divide the network into two equal halves</a:t>
                </a:r>
                <a:r>
                  <a:rPr lang="en-GB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Here we have to cut 9 connections, so bisection width = 9.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In general for a fully-connected network: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GB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A high value like this is better</a:t>
                </a:r>
                <a:r>
                  <a:rPr lang="en-GB" dirty="0"/>
                  <a:t>: more links </a:t>
                </a:r>
                <a:r>
                  <a:rPr lang="en-GB" dirty="0">
                    <a:sym typeface="Wingdings" panose="05000000000000000000" pitchFamily="2" charset="2"/>
                  </a:rPr>
                  <a:t></a:t>
                </a:r>
                <a:r>
                  <a:rPr lang="en-GB" dirty="0"/>
                  <a:t> more resilience and… 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0" y="4149080"/>
                <a:ext cx="8280920" cy="2738698"/>
              </a:xfrm>
              <a:prstGeom prst="rect">
                <a:avLst/>
              </a:prstGeom>
              <a:blipFill>
                <a:blip r:embed="rId3"/>
                <a:stretch>
                  <a:fillRect l="-442" t="-1336" b="-2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3131840" y="1412776"/>
            <a:ext cx="0" cy="273630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5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7955280" cy="997912"/>
          </a:xfrm>
        </p:spPr>
        <p:txBody>
          <a:bodyPr/>
          <a:lstStyle/>
          <a:p>
            <a:r>
              <a:rPr lang="en-GB" dirty="0"/>
              <a:t>Each block has its own copy of all __shared__ variables.</a:t>
            </a:r>
          </a:p>
          <a:p>
            <a:r>
              <a:rPr lang="en-GB" dirty="0"/>
              <a:t>Each SM only has a limited amount of shared memory:</a:t>
            </a:r>
          </a:p>
          <a:p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323528" y="3137373"/>
            <a:ext cx="8516539" cy="1373756"/>
            <a:chOff x="179512" y="4653136"/>
            <a:chExt cx="8516539" cy="1373756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4653136"/>
              <a:ext cx="8516539" cy="495369"/>
            </a:xfrm>
            <a:prstGeom prst="rect">
              <a:avLst/>
            </a:prstGeom>
          </p:spPr>
        </p:pic>
        <p:pic>
          <p:nvPicPr>
            <p:cNvPr id="8" name="Picture 7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27" y="5845892"/>
              <a:ext cx="8468907" cy="181000"/>
            </a:xfrm>
            <a:prstGeom prst="rect">
              <a:avLst/>
            </a:prstGeom>
          </p:spPr>
        </p:pic>
        <p:pic>
          <p:nvPicPr>
            <p:cNvPr id="9" name="Picture 8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23" y="5127815"/>
              <a:ext cx="8487960" cy="733527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23528" y="4301318"/>
            <a:ext cx="8504571" cy="234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746760" y="4890694"/>
                <a:ext cx="7955280" cy="15900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Divide the amount of shared memory by the total size of all shared variables, </a:t>
                </a:r>
                <a:r>
                  <a:rPr lang="en-GB" b="1" dirty="0"/>
                  <a:t>rounding down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E.g. CC 3.2, 5kb of __shared__ variables.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48</m:t>
                            </m:r>
                          </m:num>
                          <m:den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9.6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" y="4890694"/>
                <a:ext cx="7955280" cy="1590083"/>
              </a:xfrm>
              <a:prstGeom prst="rect">
                <a:avLst/>
              </a:prstGeom>
              <a:blipFill>
                <a:blip r:embed="rId5"/>
                <a:stretch>
                  <a:fillRect l="-920" t="-6513" b="-1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50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3420645"/>
            <a:ext cx="7955280" cy="332072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An application uses blocks of 20x5 threads, and each block uses 2KB of shared memory.</a:t>
            </a:r>
          </a:p>
          <a:p>
            <a:r>
              <a:rPr lang="en-GB" dirty="0">
                <a:solidFill>
                  <a:schemeClr val="accent6"/>
                </a:solidFill>
              </a:rPr>
              <a:t>On a </a:t>
            </a:r>
            <a:r>
              <a:rPr lang="en-GB" b="1" dirty="0">
                <a:solidFill>
                  <a:schemeClr val="accent6"/>
                </a:solidFill>
              </a:rPr>
              <a:t>CC 2.x </a:t>
            </a:r>
            <a:r>
              <a:rPr lang="en-GB" dirty="0">
                <a:solidFill>
                  <a:schemeClr val="accent6"/>
                </a:solidFill>
              </a:rPr>
              <a:t>GPU, what’s the occupancy limit according to:</a:t>
            </a:r>
          </a:p>
          <a:p>
            <a:pPr lvl="1"/>
            <a:r>
              <a:rPr lang="en-GB" dirty="0"/>
              <a:t>The hard block count limit?</a:t>
            </a:r>
          </a:p>
          <a:p>
            <a:pPr lvl="1"/>
            <a:r>
              <a:rPr lang="en-GB" dirty="0"/>
              <a:t>The number of threads per SM limit?</a:t>
            </a:r>
          </a:p>
          <a:p>
            <a:pPr lvl="1"/>
            <a:r>
              <a:rPr lang="en-GB" dirty="0"/>
              <a:t>The shared memory per SM limit?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What’s the overall occupancy limit?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95536" y="1844824"/>
            <a:ext cx="8516539" cy="1373756"/>
            <a:chOff x="179512" y="4653136"/>
            <a:chExt cx="8516539" cy="1373756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4653136"/>
              <a:ext cx="8516539" cy="495369"/>
            </a:xfrm>
            <a:prstGeom prst="rect">
              <a:avLst/>
            </a:prstGeom>
          </p:spPr>
        </p:pic>
        <p:pic>
          <p:nvPicPr>
            <p:cNvPr id="8" name="Picture 7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27" y="5845892"/>
              <a:ext cx="8468907" cy="181000"/>
            </a:xfrm>
            <a:prstGeom prst="rect">
              <a:avLst/>
            </a:prstGeom>
          </p:spPr>
        </p:pic>
        <p:pic>
          <p:nvPicPr>
            <p:cNvPr id="9" name="Picture 8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23" y="5127815"/>
              <a:ext cx="8487960" cy="733527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653804" y="480495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24128" y="4834935"/>
                <a:ext cx="3629372" cy="640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GB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1536</m:t>
                              </m:r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en-GB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×5</m:t>
                              </m:r>
                            </m:den>
                          </m:f>
                        </m:e>
                      </m:d>
                      <m:r>
                        <a:rPr lang="en-GB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GB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1536</m:t>
                              </m:r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en-GB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GB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15.36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GB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4834935"/>
                <a:ext cx="3629372" cy="640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60670" y="5493703"/>
                <a:ext cx="3629372" cy="561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GB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GB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GB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670" y="5493703"/>
                <a:ext cx="3629372" cy="5615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40152" y="6277752"/>
                <a:ext cx="2069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8, 15, 24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77752"/>
                <a:ext cx="206902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6012160" y="6309320"/>
            <a:ext cx="1997020" cy="3377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9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2"/>
                </a:solidFill>
              </a:rPr>
              <a:t>More connection </a:t>
            </a:r>
            <a:r>
              <a:rPr lang="en-GB" dirty="0" smtClean="0">
                <a:solidFill>
                  <a:schemeClr val="bg2"/>
                </a:solidFill>
              </a:rPr>
              <a:t>topologies for </a:t>
            </a:r>
            <a:r>
              <a:rPr lang="en-GB" dirty="0" smtClean="0">
                <a:solidFill>
                  <a:schemeClr val="bg2"/>
                </a:solidFill>
              </a:rPr>
              <a:t>supercomputing</a:t>
            </a:r>
            <a:r>
              <a:rPr lang="en-GB" dirty="0" smtClean="0">
                <a:solidFill>
                  <a:schemeClr val="bg2"/>
                </a:solidFill>
              </a:rPr>
              <a:t>.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Torus networks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Fat-tree networks</a:t>
            </a:r>
            <a:endParaRPr lang="en-GB" dirty="0" smtClean="0">
              <a:solidFill>
                <a:schemeClr val="bg2"/>
              </a:solidFill>
            </a:endParaRPr>
          </a:p>
          <a:p>
            <a:endParaRPr lang="en-GB" dirty="0"/>
          </a:p>
          <a:p>
            <a:r>
              <a:rPr lang="en-GB" dirty="0" smtClean="0"/>
              <a:t>Class test revision (requested topics):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GPU memory types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Calculating occupancy</a:t>
            </a:r>
          </a:p>
          <a:p>
            <a:pPr lvl="1"/>
            <a:r>
              <a:rPr lang="en-GB" dirty="0" smtClean="0">
                <a:solidFill>
                  <a:schemeClr val="accent6"/>
                </a:solidFill>
              </a:rPr>
              <a:t>CGMA</a:t>
            </a:r>
          </a:p>
          <a:p>
            <a:pPr lvl="1"/>
            <a:r>
              <a:rPr lang="en-GB" dirty="0" smtClean="0">
                <a:solidFill>
                  <a:schemeClr val="bg2"/>
                </a:solidFill>
              </a:rPr>
              <a:t>Speed-up, efficiency, Amdahl and </a:t>
            </a:r>
            <a:r>
              <a:rPr lang="en-GB" dirty="0" err="1" smtClean="0">
                <a:solidFill>
                  <a:schemeClr val="bg2"/>
                </a:solidFill>
              </a:rPr>
              <a:t>Gustofson’s</a:t>
            </a:r>
            <a:r>
              <a:rPr lang="en-GB" dirty="0" smtClean="0">
                <a:solidFill>
                  <a:schemeClr val="bg2"/>
                </a:solidFill>
              </a:rPr>
              <a:t> laws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1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CGMA: What’s a </a:t>
            </a:r>
            <a:r>
              <a:rPr lang="en-GB" dirty="0" err="1" smtClean="0"/>
              <a:t>fLOP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3209860"/>
            <a:ext cx="7955280" cy="3531508"/>
          </a:xfrm>
        </p:spPr>
        <p:txBody>
          <a:bodyPr>
            <a:normAutofit/>
          </a:bodyPr>
          <a:lstStyle/>
          <a:p>
            <a:r>
              <a:rPr lang="en-GB" dirty="0"/>
              <a:t>For the purposes of the class test, </a:t>
            </a:r>
            <a:r>
              <a:rPr lang="en-GB" u="sng" dirty="0"/>
              <a:t>one</a:t>
            </a:r>
            <a:r>
              <a:rPr lang="en-GB" dirty="0"/>
              <a:t> </a:t>
            </a:r>
            <a:r>
              <a:rPr lang="en-GB" dirty="0">
                <a:solidFill>
                  <a:schemeClr val="accent6"/>
                </a:solidFill>
              </a:rPr>
              <a:t>floating point operation</a:t>
            </a:r>
            <a:r>
              <a:rPr lang="en-GB" dirty="0"/>
              <a:t> is either:</a:t>
            </a:r>
          </a:p>
          <a:p>
            <a:pPr lvl="1"/>
            <a:r>
              <a:rPr lang="en-GB" dirty="0"/>
              <a:t>Adding/subtracting/dividing/multiplying together two floating point values.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Calling a basic maths function: sin, cos, </a:t>
            </a:r>
            <a:r>
              <a:rPr lang="en-GB" dirty="0" err="1"/>
              <a:t>exp</a:t>
            </a:r>
            <a:r>
              <a:rPr lang="en-GB" dirty="0"/>
              <a:t>, log.</a:t>
            </a:r>
          </a:p>
          <a:p>
            <a:pPr lvl="1"/>
            <a:endParaRPr lang="en-GB" dirty="0"/>
          </a:p>
          <a:p>
            <a:r>
              <a:rPr lang="en-GB" dirty="0"/>
              <a:t>If the code involves different functions, you will be told how many FLOPs calling the function uses.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9592" y="1916832"/>
                <a:ext cx="7344816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𝐶𝐺𝑀𝐴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𝑓𝑙𝑜𝑎𝑡𝑖𝑛𝑔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𝑜𝑝𝑒𝑟𝑎𝑡𝑖𝑜𝑛𝑠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# 32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𝑏𝑖𝑡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𝑣𝑎𝑙𝑢𝑒𝑠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𝑟𝑒𝑎𝑑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𝑤𝑟𝑖𝑡𝑡𝑒𝑛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𝒈𝒍𝒐𝒃𝒂𝒍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𝑚𝑒𝑚𝑜𝑟𝑦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16832"/>
                <a:ext cx="7344816" cy="667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339752" y="2283290"/>
            <a:ext cx="1340708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051720" y="2584322"/>
            <a:ext cx="288032" cy="142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31640" y="267097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dirty="0">
                <a:solidFill>
                  <a:schemeClr val="accent1"/>
                </a:solidFill>
              </a:rPr>
              <a:t> or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chemeClr val="accent1"/>
                </a:solidFill>
              </a:rPr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359906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CGMA: What’s a GMA?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3209860"/>
            <a:ext cx="7955280" cy="3053780"/>
          </a:xfrm>
        </p:spPr>
        <p:txBody>
          <a:bodyPr/>
          <a:lstStyle/>
          <a:p>
            <a:r>
              <a:rPr lang="en-GB" dirty="0"/>
              <a:t>If an array is declared with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dirty="0"/>
              <a:t>or allocated with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cudaMalloc</a:t>
            </a:r>
            <a:r>
              <a:rPr lang="en-GB" dirty="0"/>
              <a:t> then it is stored in </a:t>
            </a:r>
            <a:r>
              <a:rPr lang="en-GB" b="1" dirty="0"/>
              <a:t>global memory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All reads/writes from/to elements in such an array count towards the bottom (“GMA”) part of the ratio.</a:t>
            </a:r>
          </a:p>
          <a:p>
            <a:endParaRPr lang="en-GB" dirty="0"/>
          </a:p>
          <a:p>
            <a:r>
              <a:rPr lang="en-GB" dirty="0"/>
              <a:t>Ignore automatic caching (in L1/L2) for this!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9592" y="1916832"/>
                <a:ext cx="7344816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𝐶𝐺𝑀𝐴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𝑓𝑙𝑜𝑎𝑡𝑖𝑛𝑔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𝑜𝑝𝑒𝑟𝑎𝑡𝑖𝑜𝑛𝑠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# 32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𝑏𝑖𝑡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𝑣𝑎𝑙𝑢𝑒𝑠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𝑟𝑒𝑎𝑑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𝑤𝑟𝑖𝑡𝑡𝑒𝑛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𝒈𝒍𝒐𝒃𝒂𝒍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𝑚𝑒𝑚𝑜𝑟𝑦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16832"/>
                <a:ext cx="7344816" cy="667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339752" y="2283290"/>
            <a:ext cx="1340708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051720" y="2584322"/>
            <a:ext cx="288032" cy="142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31640" y="267097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dirty="0">
                <a:solidFill>
                  <a:schemeClr val="accent1"/>
                </a:solidFill>
              </a:rPr>
              <a:t> or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chemeClr val="accent1"/>
                </a:solidFill>
              </a:rPr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340200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3380558"/>
            <a:ext cx="8082096" cy="3053780"/>
          </a:xfrm>
        </p:spPr>
        <p:txBody>
          <a:bodyPr>
            <a:normAutofit/>
          </a:bodyPr>
          <a:lstStyle/>
          <a:p>
            <a:r>
              <a:rPr lang="en-GB" dirty="0"/>
              <a:t>Arrays declared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__shared__ </a:t>
            </a:r>
            <a:r>
              <a:rPr lang="en-GB" dirty="0"/>
              <a:t>will be stored in </a:t>
            </a:r>
            <a:r>
              <a:rPr lang="en-GB" dirty="0">
                <a:solidFill>
                  <a:schemeClr val="accent6"/>
                </a:solidFill>
              </a:rPr>
              <a:t>shared memory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accesses </a:t>
            </a:r>
            <a:r>
              <a:rPr lang="en-GB" u="sng" dirty="0">
                <a:sym typeface="Wingdings" panose="05000000000000000000" pitchFamily="2" charset="2"/>
              </a:rPr>
              <a:t>don’t</a:t>
            </a:r>
            <a:r>
              <a:rPr lang="en-GB" dirty="0">
                <a:sym typeface="Wingdings" panose="05000000000000000000" pitchFamily="2" charset="2"/>
              </a:rPr>
              <a:t> count towards “GMA”.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Arrays declared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__constant__ </a:t>
            </a:r>
            <a:r>
              <a:rPr lang="en-GB" dirty="0">
                <a:sym typeface="Wingdings" panose="05000000000000000000" pitchFamily="2" charset="2"/>
              </a:rPr>
              <a:t>will be kept in the </a:t>
            </a:r>
            <a:r>
              <a:rPr lang="en-GB" dirty="0">
                <a:solidFill>
                  <a:schemeClr val="accent6"/>
                </a:solidFill>
                <a:sym typeface="Wingdings" panose="05000000000000000000" pitchFamily="2" charset="2"/>
              </a:rPr>
              <a:t>uniform cache </a:t>
            </a:r>
            <a:r>
              <a:rPr lang="en-GB" dirty="0">
                <a:sym typeface="Wingdings" panose="05000000000000000000" pitchFamily="2" charset="2"/>
              </a:rPr>
              <a:t> accesses </a:t>
            </a:r>
            <a:r>
              <a:rPr lang="en-GB" u="sng" dirty="0">
                <a:sym typeface="Wingdings" panose="05000000000000000000" pitchFamily="2" charset="2"/>
              </a:rPr>
              <a:t>don’t</a:t>
            </a:r>
            <a:r>
              <a:rPr lang="en-GB" dirty="0">
                <a:sym typeface="Wingdings" panose="05000000000000000000" pitchFamily="2" charset="2"/>
              </a:rPr>
              <a:t> count towards “GMA”.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Arrays created in a kernel function will be kept in </a:t>
            </a:r>
            <a:r>
              <a:rPr lang="en-GB" dirty="0">
                <a:solidFill>
                  <a:schemeClr val="accent6"/>
                </a:solidFill>
                <a:sym typeface="Wingdings" panose="05000000000000000000" pitchFamily="2" charset="2"/>
              </a:rPr>
              <a:t>registers</a:t>
            </a:r>
            <a:r>
              <a:rPr lang="en-GB" dirty="0">
                <a:sym typeface="Wingdings" panose="05000000000000000000" pitchFamily="2" charset="2"/>
              </a:rPr>
              <a:t>  accesses </a:t>
            </a:r>
            <a:r>
              <a:rPr lang="en-GB" u="sng" dirty="0">
                <a:sym typeface="Wingdings" panose="05000000000000000000" pitchFamily="2" charset="2"/>
              </a:rPr>
              <a:t>don’t</a:t>
            </a:r>
            <a:r>
              <a:rPr lang="en-GB" dirty="0">
                <a:sym typeface="Wingdings" panose="05000000000000000000" pitchFamily="2" charset="2"/>
              </a:rPr>
              <a:t> count towards “GMA”.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9592" y="1916832"/>
                <a:ext cx="7344816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𝐶𝐺𝑀𝐴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𝑓𝑙𝑜𝑎𝑡𝑖𝑛𝑔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𝑜𝑝𝑒𝑟𝑎𝑡𝑖𝑜𝑛𝑠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# 32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𝑏𝑖𝑡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𝑣𝑎𝑙𝑢𝑒𝑠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𝑟𝑒𝑎𝑑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𝑤𝑟𝑖𝑡𝑡𝑒𝑛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𝒈𝒍𝒐𝒃𝒂𝒍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𝑚𝑒𝑚𝑜𝑟𝑦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16832"/>
                <a:ext cx="7344816" cy="667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339752" y="2283290"/>
            <a:ext cx="1340708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051720" y="2584322"/>
            <a:ext cx="288032" cy="142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31640" y="267097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dirty="0">
                <a:solidFill>
                  <a:schemeClr val="accent1"/>
                </a:solidFill>
              </a:rPr>
              <a:t> or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chemeClr val="accent1"/>
                </a:solidFill>
              </a:rPr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159736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CGMA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856984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data[BLOCK_SIZE*NUM_BLOCKS];</a:t>
            </a: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__shared__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[BLOCK_SIZE];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__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syncthreads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0.0f;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BLOCK_SIZE;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sin(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7003" y="6309320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</a:rPr>
              <a:t>Which lines do floating point computations?</a:t>
            </a:r>
          </a:p>
        </p:txBody>
      </p:sp>
    </p:spTree>
    <p:extLst>
      <p:ext uri="{BB962C8B-B14F-4D97-AF65-F5344CB8AC3E}">
        <p14:creationId xmlns:p14="http://schemas.microsoft.com/office/powerpoint/2010/main" val="30693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CGMA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856984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data[BLOCK_SIZE*NUM_BLOCKS];</a:t>
            </a: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__shared__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[BLOCK_SIZE];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__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syncthreads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0.0f;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BLOCK_SIZE;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sin(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7003" y="6309320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</a:rPr>
              <a:t>How many operations?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988840"/>
            <a:ext cx="8964488" cy="30781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79512" y="5352175"/>
            <a:ext cx="8964488" cy="8839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88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CGMA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856984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data[BLOCK_SIZE*NUM_BLOCKS];</a:t>
            </a: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__shared__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[BLOCK_SIZE];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__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syncthreads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0.0f;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BLOCK_SIZE;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sin(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1720" y="6309320"/>
            <a:ext cx="69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</a:rPr>
              <a:t>3: sin, multiply, add… but in a loop so </a:t>
            </a:r>
            <a:r>
              <a:rPr lang="en-GB" b="1" dirty="0">
                <a:solidFill>
                  <a:schemeClr val="accent2"/>
                </a:solidFill>
              </a:rPr>
              <a:t>BLOCK_SIZE*3</a:t>
            </a:r>
            <a:r>
              <a:rPr lang="en-GB" dirty="0">
                <a:solidFill>
                  <a:schemeClr val="accent2"/>
                </a:solidFill>
              </a:rPr>
              <a:t> in total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988840"/>
            <a:ext cx="8964488" cy="30781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79512" y="5352175"/>
            <a:ext cx="8964488" cy="8839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0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CGMA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856984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data[BLOCK_SIZE*NUM_BLOCKS];</a:t>
            </a: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__shared__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[BLOCK_SIZE];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__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syncthreads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0.0f;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BLOCK_SIZE;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sin(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3808" y="6309320"/>
            <a:ext cx="615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</a:rPr>
              <a:t>Which lines read or write from or to </a:t>
            </a:r>
            <a:r>
              <a:rPr lang="en-GB" b="1" dirty="0">
                <a:solidFill>
                  <a:schemeClr val="accent2"/>
                </a:solidFill>
              </a:rPr>
              <a:t>global</a:t>
            </a:r>
            <a:r>
              <a:rPr lang="en-GB" dirty="0">
                <a:solidFill>
                  <a:schemeClr val="accent2"/>
                </a:solidFill>
              </a:rPr>
              <a:t> memory?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71800" y="1700808"/>
            <a:ext cx="72008" cy="35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31640" y="105273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solidFill>
                  <a:schemeClr val="accent1"/>
                </a:solidFill>
              </a:rPr>
              <a:t> is the only variable stored in global memory.</a:t>
            </a:r>
          </a:p>
        </p:txBody>
      </p:sp>
    </p:spTree>
    <p:extLst>
      <p:ext uri="{BB962C8B-B14F-4D97-AF65-F5344CB8AC3E}">
        <p14:creationId xmlns:p14="http://schemas.microsoft.com/office/powerpoint/2010/main" val="398643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network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1720" y="15207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051720" y="33209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11560" y="24208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91880" y="15207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491880" y="33209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860032" y="24208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>
            <a:stCxn id="6" idx="3"/>
            <a:endCxn id="4" idx="2"/>
          </p:cNvCxnSpPr>
          <p:nvPr/>
        </p:nvCxnSpPr>
        <p:spPr>
          <a:xfrm flipV="1">
            <a:off x="1331640" y="2240868"/>
            <a:ext cx="108012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3"/>
            <a:endCxn id="5" idx="0"/>
          </p:cNvCxnSpPr>
          <p:nvPr/>
        </p:nvCxnSpPr>
        <p:spPr>
          <a:xfrm>
            <a:off x="1331640" y="2780928"/>
            <a:ext cx="108012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  <a:endCxn id="7" idx="2"/>
          </p:cNvCxnSpPr>
          <p:nvPr/>
        </p:nvCxnSpPr>
        <p:spPr>
          <a:xfrm flipV="1">
            <a:off x="1331640" y="2240868"/>
            <a:ext cx="252028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1"/>
          </p:cNvCxnSpPr>
          <p:nvPr/>
        </p:nvCxnSpPr>
        <p:spPr>
          <a:xfrm>
            <a:off x="1331640" y="2780928"/>
            <a:ext cx="352839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8" idx="0"/>
          </p:cNvCxnSpPr>
          <p:nvPr/>
        </p:nvCxnSpPr>
        <p:spPr>
          <a:xfrm>
            <a:off x="1331640" y="2780928"/>
            <a:ext cx="252028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  <a:endCxn id="4" idx="2"/>
          </p:cNvCxnSpPr>
          <p:nvPr/>
        </p:nvCxnSpPr>
        <p:spPr>
          <a:xfrm flipV="1">
            <a:off x="2411760" y="2240868"/>
            <a:ext cx="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0"/>
            <a:endCxn id="4" idx="2"/>
          </p:cNvCxnSpPr>
          <p:nvPr/>
        </p:nvCxnSpPr>
        <p:spPr>
          <a:xfrm flipH="1" flipV="1">
            <a:off x="2411760" y="2240868"/>
            <a:ext cx="144016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" idx="1"/>
            <a:endCxn id="4" idx="3"/>
          </p:cNvCxnSpPr>
          <p:nvPr/>
        </p:nvCxnSpPr>
        <p:spPr>
          <a:xfrm flipH="1">
            <a:off x="2771800" y="1880828"/>
            <a:ext cx="7200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5" idx="3"/>
          </p:cNvCxnSpPr>
          <p:nvPr/>
        </p:nvCxnSpPr>
        <p:spPr>
          <a:xfrm flipH="1">
            <a:off x="2771800" y="3681028"/>
            <a:ext cx="7200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9" idx="1"/>
            <a:endCxn id="4" idx="2"/>
          </p:cNvCxnSpPr>
          <p:nvPr/>
        </p:nvCxnSpPr>
        <p:spPr>
          <a:xfrm flipH="1" flipV="1">
            <a:off x="2411760" y="2240868"/>
            <a:ext cx="244827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9" idx="1"/>
            <a:endCxn id="5" idx="0"/>
          </p:cNvCxnSpPr>
          <p:nvPr/>
        </p:nvCxnSpPr>
        <p:spPr>
          <a:xfrm flipH="1">
            <a:off x="2411760" y="2780928"/>
            <a:ext cx="244827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1"/>
            <a:endCxn id="8" idx="0"/>
          </p:cNvCxnSpPr>
          <p:nvPr/>
        </p:nvCxnSpPr>
        <p:spPr>
          <a:xfrm flipH="1">
            <a:off x="3851920" y="2780928"/>
            <a:ext cx="100811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1"/>
            <a:endCxn id="7" idx="2"/>
          </p:cNvCxnSpPr>
          <p:nvPr/>
        </p:nvCxnSpPr>
        <p:spPr>
          <a:xfrm flipH="1" flipV="1">
            <a:off x="3851920" y="2240868"/>
            <a:ext cx="100811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8" idx="0"/>
            <a:endCxn id="7" idx="2"/>
          </p:cNvCxnSpPr>
          <p:nvPr/>
        </p:nvCxnSpPr>
        <p:spPr>
          <a:xfrm flipV="1">
            <a:off x="3851920" y="2240868"/>
            <a:ext cx="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5" idx="0"/>
          </p:cNvCxnSpPr>
          <p:nvPr/>
        </p:nvCxnSpPr>
        <p:spPr>
          <a:xfrm flipH="1">
            <a:off x="2411760" y="2240868"/>
            <a:ext cx="144016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68720" y="4149080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Let’s calculate some properties of this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>
                <a:solidFill>
                  <a:schemeClr val="accent6"/>
                </a:solidFill>
              </a:rPr>
              <a:t>bisection bandwidth</a:t>
            </a:r>
            <a:r>
              <a:rPr lang="en-GB" dirty="0"/>
              <a:t> is the bisection width multiplied by the bandwidth of a link.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 in our network, if links were 10GB/s then </a:t>
            </a:r>
            <a:r>
              <a:rPr lang="en-GB" dirty="0">
                <a:solidFill>
                  <a:schemeClr val="accent6"/>
                </a:solidFill>
              </a:rPr>
              <a:t>bisection bandwidth </a:t>
            </a:r>
            <a:r>
              <a:rPr lang="en-GB" dirty="0"/>
              <a:t>would be 9 * 10GB/s = 90GB/s.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This is relatively high, which is good! </a:t>
            </a:r>
            <a:r>
              <a:rPr lang="en-GB" dirty="0"/>
              <a:t>Affects the performance of many parallel algorithms.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131840" y="1412776"/>
            <a:ext cx="0" cy="273630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CGMA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856984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data[BLOCK_SIZE*NUM_BLOCKS];</a:t>
            </a: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__shared__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[BLOCK_SIZE];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__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syncthreads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0.0f;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BLOCK_SIZE;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sin(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7824" y="6309320"/>
            <a:ext cx="601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</a:rPr>
              <a:t>So each thread does </a:t>
            </a:r>
            <a:r>
              <a:rPr lang="en-GB" b="1" dirty="0">
                <a:solidFill>
                  <a:schemeClr val="accent2"/>
                </a:solidFill>
              </a:rPr>
              <a:t>two</a:t>
            </a:r>
            <a:r>
              <a:rPr lang="en-GB" dirty="0">
                <a:solidFill>
                  <a:schemeClr val="accent2"/>
                </a:solidFill>
              </a:rPr>
              <a:t> global memory accesses.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988840"/>
            <a:ext cx="8964488" cy="172819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79512" y="3933056"/>
            <a:ext cx="8964488" cy="165618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372200" y="3632011"/>
            <a:ext cx="284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Read a float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1960" y="5543366"/>
            <a:ext cx="284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Write a float</a:t>
            </a:r>
          </a:p>
        </p:txBody>
      </p:sp>
    </p:spTree>
    <p:extLst>
      <p:ext uri="{BB962C8B-B14F-4D97-AF65-F5344CB8AC3E}">
        <p14:creationId xmlns:p14="http://schemas.microsoft.com/office/powerpoint/2010/main" val="4403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CGMA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856984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sz="1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data[BLOCK_SIZE*NUM_BLOCKS];</a:t>
            </a:r>
          </a:p>
          <a:p>
            <a:r>
              <a:rPr lang="en-GB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__shared__ </a:t>
            </a:r>
            <a:r>
              <a:rPr lang="en-GB" sz="1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[BLOCK_SIZE];</a:t>
            </a:r>
          </a:p>
          <a:p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GB" sz="1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data[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__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syncthreads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0.0f;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sz="1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BLOCK_SIZE;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sin(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*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sharedMem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data[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myTotal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9552" y="5085184"/>
                <a:ext cx="7284366" cy="13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Each thread does 3*BLOCK_SIZE floating point computations.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Each thread accesses 2 values from global memory.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𝐶𝐺𝑀𝐴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𝐵𝐿𝑂𝐶𝐾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𝑆𝐼𝑍𝐸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𝐵𝐿𝑂𝐶𝐾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85184"/>
                <a:ext cx="7284366" cy="1339534"/>
              </a:xfrm>
              <a:prstGeom prst="rect">
                <a:avLst/>
              </a:prstGeom>
              <a:blipFill>
                <a:blip r:embed="rId2"/>
                <a:stretch>
                  <a:fillRect l="-586" t="-2273" r="-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80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CGMA: By thread or by block?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calculate the CGMA ratio you have two options for what to count:</a:t>
            </a:r>
          </a:p>
          <a:p>
            <a:pPr lvl="1"/>
            <a:r>
              <a:rPr lang="en-GB" dirty="0"/>
              <a:t>Count the number of FLOPs and memory accesses that each </a:t>
            </a:r>
            <a:r>
              <a:rPr lang="en-GB" b="1" dirty="0">
                <a:solidFill>
                  <a:schemeClr val="accent6"/>
                </a:solidFill>
              </a:rPr>
              <a:t>thread</a:t>
            </a:r>
            <a:r>
              <a:rPr lang="en-GB" dirty="0"/>
              <a:t> does, or</a:t>
            </a:r>
          </a:p>
          <a:p>
            <a:pPr lvl="1"/>
            <a:r>
              <a:rPr lang="en-GB" dirty="0"/>
              <a:t>Count the number of FLOPs and memory accesses that each </a:t>
            </a:r>
            <a:r>
              <a:rPr lang="en-GB" b="1" dirty="0">
                <a:solidFill>
                  <a:schemeClr val="accent2"/>
                </a:solidFill>
              </a:rPr>
              <a:t>block</a:t>
            </a:r>
            <a:r>
              <a:rPr lang="en-GB" dirty="0"/>
              <a:t> does.</a:t>
            </a:r>
          </a:p>
          <a:p>
            <a:pPr lvl="1"/>
            <a:endParaRPr lang="en-GB" dirty="0"/>
          </a:p>
          <a:p>
            <a:r>
              <a:rPr lang="en-GB" dirty="0"/>
              <a:t>If </a:t>
            </a:r>
            <a:r>
              <a:rPr lang="en-GB" dirty="0">
                <a:solidFill>
                  <a:schemeClr val="accent6"/>
                </a:solidFill>
              </a:rPr>
              <a:t>every thread in a block does the same thing </a:t>
            </a:r>
            <a:r>
              <a:rPr lang="en-GB" dirty="0"/>
              <a:t>(same # of FLOPs / GMAs) then you can count </a:t>
            </a:r>
            <a:r>
              <a:rPr lang="en-GB" dirty="0">
                <a:solidFill>
                  <a:schemeClr val="accent6"/>
                </a:solidFill>
              </a:rPr>
              <a:t>per thread</a:t>
            </a:r>
            <a:r>
              <a:rPr lang="en-GB" dirty="0"/>
              <a:t>.</a:t>
            </a:r>
          </a:p>
          <a:p>
            <a:r>
              <a:rPr lang="en-GB" dirty="0"/>
              <a:t>But if </a:t>
            </a:r>
            <a:r>
              <a:rPr lang="en-GB" dirty="0">
                <a:solidFill>
                  <a:schemeClr val="accent2"/>
                </a:solidFill>
              </a:rPr>
              <a:t>different threads do different things</a:t>
            </a:r>
            <a:r>
              <a:rPr lang="en-GB" dirty="0"/>
              <a:t>, you need to </a:t>
            </a:r>
            <a:r>
              <a:rPr lang="en-GB" dirty="0">
                <a:solidFill>
                  <a:schemeClr val="accent2"/>
                </a:solidFill>
              </a:rPr>
              <a:t>consider the block as a whole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676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856984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data[BLOCK_SIZE*NUM_BLOCKS];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% 2) == 0) {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Even threads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sin(data[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Odd threads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2 * sin(data[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7003" y="565195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</a:rPr>
              <a:t>Which lines do floating point computations?</a:t>
            </a:r>
          </a:p>
        </p:txBody>
      </p:sp>
    </p:spTree>
    <p:extLst>
      <p:ext uri="{BB962C8B-B14F-4D97-AF65-F5344CB8AC3E}">
        <p14:creationId xmlns:p14="http://schemas.microsoft.com/office/powerpoint/2010/main" val="4815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856984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data[BLOCK_SIZE*NUM_BLOCKS];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% 2) == 0) {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Even threads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sin(data[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Odd threads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2 * sin(data[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988840"/>
            <a:ext cx="8964488" cy="165618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79512" y="3933056"/>
            <a:ext cx="8964488" cy="28803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9512" y="4509120"/>
            <a:ext cx="8964488" cy="64807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7544" y="5241467"/>
                <a:ext cx="6893234" cy="1616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2"/>
                    </a:solidFill>
                  </a:rPr>
                  <a:t>Even numbered </a:t>
                </a:r>
                <a:r>
                  <a:rPr lang="en-GB" dirty="0"/>
                  <a:t>threads will do one FLOP (sin)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6"/>
                    </a:solidFill>
                  </a:rPr>
                  <a:t>Odd numbered</a:t>
                </a:r>
                <a:r>
                  <a:rPr lang="en-GB" dirty="0"/>
                  <a:t> threads will do two (sin and multiply by 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How many FLOPs will a block do?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𝐵𝐿𝑂𝐶𝐾</m:t>
                        </m:r>
                        <m:r>
                          <a:rPr lang="en-GB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𝑆𝐼𝑍𝐸</m:t>
                        </m:r>
                      </m:num>
                      <m:den>
                        <m:r>
                          <a:rPr lang="en-GB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𝐵𝐿𝑂𝐶𝐾</m:t>
                        </m:r>
                        <m:r>
                          <a:rPr lang="en-GB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𝑆𝐼𝑍𝐸</m:t>
                        </m:r>
                      </m:num>
                      <m:den>
                        <m:r>
                          <a:rPr lang="en-GB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𝑩𝑳𝑶𝑪𝑲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𝑺𝑰𝒁𝑬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241467"/>
                <a:ext cx="6893234" cy="1616533"/>
              </a:xfrm>
              <a:prstGeom prst="rect">
                <a:avLst/>
              </a:prstGeom>
              <a:blipFill>
                <a:blip r:embed="rId2"/>
                <a:stretch>
                  <a:fillRect l="-619" t="-2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10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856984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data[BLOCK_SIZE*NUM_BLOCKS];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% 2) == 0) {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Even threads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sin(data[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Odd threads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2 * sin(data[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7003" y="565195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</a:rPr>
              <a:t>Which lines do global memory accesses?</a:t>
            </a:r>
          </a:p>
        </p:txBody>
      </p:sp>
    </p:spTree>
    <p:extLst>
      <p:ext uri="{BB962C8B-B14F-4D97-AF65-F5344CB8AC3E}">
        <p14:creationId xmlns:p14="http://schemas.microsoft.com/office/powerpoint/2010/main" val="685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856984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data[BLOCK_SIZE*NUM_BLOCKS];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% 2) == 0) {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Even threads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data[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sin(</a:t>
            </a:r>
            <a:r>
              <a:rPr lang="en-GB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data[</a:t>
            </a:r>
            <a:r>
              <a:rPr lang="en-GB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Odd threads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data[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2 * sin(</a:t>
            </a:r>
            <a:r>
              <a:rPr lang="en-GB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data[</a:t>
            </a:r>
            <a:r>
              <a:rPr lang="en-GB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1988840"/>
            <a:ext cx="8964488" cy="165618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79512" y="3933056"/>
            <a:ext cx="8964488" cy="28803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9512" y="4509120"/>
            <a:ext cx="8964488" cy="64807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67544" y="5241467"/>
            <a:ext cx="6218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All threads </a:t>
            </a:r>
            <a:r>
              <a:rPr lang="en-GB" dirty="0"/>
              <a:t>will do 2 GMAs: one </a:t>
            </a:r>
            <a:r>
              <a:rPr lang="en-GB" dirty="0">
                <a:solidFill>
                  <a:schemeClr val="accent2"/>
                </a:solidFill>
              </a:rPr>
              <a:t>read</a:t>
            </a:r>
            <a:r>
              <a:rPr lang="en-GB" dirty="0"/>
              <a:t> and one </a:t>
            </a:r>
            <a:r>
              <a:rPr lang="en-GB" dirty="0">
                <a:solidFill>
                  <a:schemeClr val="accent6"/>
                </a:solidFill>
              </a:rPr>
              <a:t>write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 in total a block will do </a:t>
            </a:r>
            <a:r>
              <a:rPr lang="en-GB" b="1" dirty="0"/>
              <a:t>2 * BLOCK_SIZE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4149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856984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__device__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data[BLOCK_SIZE*NUM_BLOCKS];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% 2) == 0) {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Even threads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sin(data[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en-GB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Odd threads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2 * sin(data[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5241467"/>
                <a:ext cx="7192995" cy="1562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Each block does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𝐵𝐿𝑂𝐶𝐾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GB" dirty="0"/>
                  <a:t> floating point operations.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Each block accesses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𝐵𝐿𝑂𝐶𝐾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GB" dirty="0"/>
                  <a:t> values in global memory.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𝐶𝐺𝑀𝐴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𝐵𝐿𝑂𝐶𝐾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𝑆𝐼𝑍𝐸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𝐵𝐿𝑂𝐶𝐾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𝑆𝐼𝑍𝐸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GB" dirty="0"/>
                  <a:t> 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241467"/>
                <a:ext cx="7192995" cy="1562864"/>
              </a:xfrm>
              <a:prstGeom prst="rect">
                <a:avLst/>
              </a:prstGeom>
              <a:blipFill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56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Speed-up and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189710"/>
            <a:ext cx="4049648" cy="1004849"/>
          </a:xfrm>
        </p:spPr>
        <p:txBody>
          <a:bodyPr>
            <a:normAutofit/>
          </a:bodyPr>
          <a:lstStyle/>
          <a:p>
            <a:r>
              <a:rPr lang="en-GB" dirty="0"/>
              <a:t>For this you need to learn four formulas: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660232" y="2042286"/>
                <a:ext cx="2240848" cy="462707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Gustafson’s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</a:t>
                </a:r>
                <a:r>
                  <a:rPr lang="en-GB" sz="1600" u="sng" dirty="0" smtClean="0"/>
                  <a:t>problem </a:t>
                </a:r>
                <a:r>
                  <a:rPr lang="en-GB" sz="1600" u="sng" dirty="0"/>
                  <a:t>size scales with processor count </a:t>
                </a:r>
                <a:r>
                  <a:rPr lang="en-GB" sz="1600" dirty="0"/>
                  <a:t>(p), 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𝒓𝒑</m:t>
                      </m:r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042286"/>
                <a:ext cx="2240848" cy="4627074"/>
              </a:xfrm>
              <a:prstGeom prst="rect">
                <a:avLst/>
              </a:prstGeom>
              <a:blipFill>
                <a:blip r:embed="rId2"/>
                <a:stretch>
                  <a:fillRect l="-1084" t="-920" r="-3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355976" y="2045652"/>
                <a:ext cx="2240848" cy="46237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Amdahl’s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For </a:t>
                </a:r>
                <a:r>
                  <a:rPr lang="en-GB" sz="1600" u="sng" dirty="0"/>
                  <a:t>the same problem size</a:t>
                </a:r>
                <a:r>
                  <a:rPr lang="en-GB" sz="1600" dirty="0"/>
                  <a:t>, as </a:t>
                </a:r>
                <a:r>
                  <a:rPr lang="en-GB" sz="1600" dirty="0" smtClean="0"/>
                  <a:t>processor count increases </a:t>
                </a:r>
                <a:r>
                  <a:rPr lang="en-GB" sz="1600" dirty="0"/>
                  <a:t>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045652"/>
                <a:ext cx="2240848" cy="4623708"/>
              </a:xfrm>
              <a:prstGeom prst="rect">
                <a:avLst/>
              </a:prstGeom>
              <a:blipFill>
                <a:blip r:embed="rId3"/>
                <a:stretch>
                  <a:fillRect l="-4065" t="-921" r="-3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5780" y="2042286"/>
                <a:ext cx="4016180" cy="239406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Speed-Up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a program takes T</a:t>
                </a:r>
                <a:r>
                  <a:rPr lang="en-GB" sz="1600" baseline="-25000" dirty="0"/>
                  <a:t>S</a:t>
                </a:r>
                <a:r>
                  <a:rPr lang="en-GB" sz="1600" dirty="0"/>
                  <a:t> to run serially and T</a:t>
                </a:r>
                <a:r>
                  <a:rPr lang="en-GB" sz="1600" baseline="-25000" dirty="0"/>
                  <a:t>P</a:t>
                </a:r>
                <a:r>
                  <a:rPr lang="en-GB" sz="1600" dirty="0"/>
                  <a:t> to run in parallel, its speed-up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0" y="2042286"/>
                <a:ext cx="4016180" cy="2394062"/>
              </a:xfrm>
              <a:prstGeom prst="rect">
                <a:avLst/>
              </a:prstGeom>
              <a:blipFill>
                <a:blip r:embed="rId4"/>
                <a:stretch>
                  <a:fillRect t="-1772" r="-1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5780" y="4543566"/>
                <a:ext cx="4016180" cy="212579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Efficiency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The efficiency for a given number of threads/processes 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0" y="4543566"/>
                <a:ext cx="4016180" cy="2125794"/>
              </a:xfrm>
              <a:prstGeom prst="rect">
                <a:avLst/>
              </a:prstGeom>
              <a:blipFill>
                <a:blip r:embed="rId5"/>
                <a:stretch>
                  <a:fillRect t="-19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74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Speed-up and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189710"/>
            <a:ext cx="4049648" cy="1004849"/>
          </a:xfrm>
        </p:spPr>
        <p:txBody>
          <a:bodyPr>
            <a:normAutofit/>
          </a:bodyPr>
          <a:lstStyle/>
          <a:p>
            <a:r>
              <a:rPr lang="en-GB" dirty="0"/>
              <a:t>For this you need to learn four formulas: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660232" y="2042286"/>
                <a:ext cx="2240848" cy="462707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Gustafson’s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</a:t>
                </a:r>
                <a:r>
                  <a:rPr lang="en-GB" sz="1600" u="sng" dirty="0" smtClean="0"/>
                  <a:t>problem </a:t>
                </a:r>
                <a:r>
                  <a:rPr lang="en-GB" sz="1600" u="sng" dirty="0"/>
                  <a:t>size scales with processor count </a:t>
                </a:r>
                <a:r>
                  <a:rPr lang="en-GB" sz="1600" dirty="0"/>
                  <a:t>(p), 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𝒓𝒑</m:t>
                      </m:r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042286"/>
                <a:ext cx="2240848" cy="4627074"/>
              </a:xfrm>
              <a:prstGeom prst="rect">
                <a:avLst/>
              </a:prstGeom>
              <a:blipFill>
                <a:blip r:embed="rId2"/>
                <a:stretch>
                  <a:fillRect l="-1084" t="-920" r="-3794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355976" y="2045652"/>
                <a:ext cx="2240848" cy="46237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Amdahl’s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For </a:t>
                </a:r>
                <a:r>
                  <a:rPr lang="en-GB" sz="1600" u="sng" dirty="0"/>
                  <a:t>the same problem size</a:t>
                </a:r>
                <a:r>
                  <a:rPr lang="en-GB" sz="1600" dirty="0"/>
                  <a:t>, as </a:t>
                </a:r>
                <a:r>
                  <a:rPr lang="en-GB" sz="1600" dirty="0" smtClean="0"/>
                  <a:t>processor count increases </a:t>
                </a:r>
                <a:r>
                  <a:rPr lang="en-GB" sz="1600" dirty="0"/>
                  <a:t>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045652"/>
                <a:ext cx="2240848" cy="4623708"/>
              </a:xfrm>
              <a:prstGeom prst="rect">
                <a:avLst/>
              </a:prstGeom>
              <a:blipFill>
                <a:blip r:embed="rId3"/>
                <a:stretch>
                  <a:fillRect l="-4065" t="-921" r="-3794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5780" y="2042286"/>
                <a:ext cx="4016180" cy="239406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Speed-Up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a program takes T</a:t>
                </a:r>
                <a:r>
                  <a:rPr lang="en-GB" sz="1600" baseline="-25000" dirty="0"/>
                  <a:t>S</a:t>
                </a:r>
                <a:r>
                  <a:rPr lang="en-GB" sz="1600" dirty="0"/>
                  <a:t> to run serially and T</a:t>
                </a:r>
                <a:r>
                  <a:rPr lang="en-GB" sz="1600" baseline="-25000" dirty="0"/>
                  <a:t>P</a:t>
                </a:r>
                <a:r>
                  <a:rPr lang="en-GB" sz="1600" dirty="0"/>
                  <a:t> to run in parallel, its speed-up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0" y="2042286"/>
                <a:ext cx="4016180" cy="2394062"/>
              </a:xfrm>
              <a:prstGeom prst="rect">
                <a:avLst/>
              </a:prstGeom>
              <a:blipFill>
                <a:blip r:embed="rId4"/>
                <a:stretch>
                  <a:fillRect t="-1772" r="-1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95780" y="4543566"/>
                <a:ext cx="4016180" cy="21257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Efficiency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The efficiency for a given number of threads/processes 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0" y="4543566"/>
                <a:ext cx="4016180" cy="2125794"/>
              </a:xfrm>
              <a:prstGeom prst="rect">
                <a:avLst/>
              </a:prstGeom>
              <a:blipFill>
                <a:blip r:embed="rId5"/>
                <a:stretch>
                  <a:fillRect t="-1994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8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network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1720" y="15207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051720" y="33209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11560" y="24208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91880" y="15207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491880" y="33209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860032" y="24208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>
            <a:stCxn id="6" idx="3"/>
            <a:endCxn id="4" idx="2"/>
          </p:cNvCxnSpPr>
          <p:nvPr/>
        </p:nvCxnSpPr>
        <p:spPr>
          <a:xfrm flipV="1">
            <a:off x="1331640" y="2240868"/>
            <a:ext cx="108012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3"/>
            <a:endCxn id="5" idx="0"/>
          </p:cNvCxnSpPr>
          <p:nvPr/>
        </p:nvCxnSpPr>
        <p:spPr>
          <a:xfrm>
            <a:off x="1331640" y="2780928"/>
            <a:ext cx="108012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  <a:endCxn id="7" idx="2"/>
          </p:cNvCxnSpPr>
          <p:nvPr/>
        </p:nvCxnSpPr>
        <p:spPr>
          <a:xfrm flipV="1">
            <a:off x="1331640" y="2240868"/>
            <a:ext cx="252028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1"/>
          </p:cNvCxnSpPr>
          <p:nvPr/>
        </p:nvCxnSpPr>
        <p:spPr>
          <a:xfrm>
            <a:off x="1331640" y="2780928"/>
            <a:ext cx="352839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8" idx="0"/>
          </p:cNvCxnSpPr>
          <p:nvPr/>
        </p:nvCxnSpPr>
        <p:spPr>
          <a:xfrm>
            <a:off x="1331640" y="2780928"/>
            <a:ext cx="252028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  <a:endCxn id="4" idx="2"/>
          </p:cNvCxnSpPr>
          <p:nvPr/>
        </p:nvCxnSpPr>
        <p:spPr>
          <a:xfrm flipV="1">
            <a:off x="2411760" y="2240868"/>
            <a:ext cx="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0"/>
            <a:endCxn id="4" idx="2"/>
          </p:cNvCxnSpPr>
          <p:nvPr/>
        </p:nvCxnSpPr>
        <p:spPr>
          <a:xfrm flipH="1" flipV="1">
            <a:off x="2411760" y="2240868"/>
            <a:ext cx="144016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" idx="1"/>
            <a:endCxn id="4" idx="3"/>
          </p:cNvCxnSpPr>
          <p:nvPr/>
        </p:nvCxnSpPr>
        <p:spPr>
          <a:xfrm flipH="1">
            <a:off x="2771800" y="1880828"/>
            <a:ext cx="7200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5" idx="3"/>
          </p:cNvCxnSpPr>
          <p:nvPr/>
        </p:nvCxnSpPr>
        <p:spPr>
          <a:xfrm flipH="1">
            <a:off x="2771800" y="3681028"/>
            <a:ext cx="7200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9" idx="1"/>
            <a:endCxn id="4" idx="2"/>
          </p:cNvCxnSpPr>
          <p:nvPr/>
        </p:nvCxnSpPr>
        <p:spPr>
          <a:xfrm flipH="1" flipV="1">
            <a:off x="2411760" y="2240868"/>
            <a:ext cx="244827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9" idx="1"/>
            <a:endCxn id="5" idx="0"/>
          </p:cNvCxnSpPr>
          <p:nvPr/>
        </p:nvCxnSpPr>
        <p:spPr>
          <a:xfrm flipH="1">
            <a:off x="2411760" y="2780928"/>
            <a:ext cx="244827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1"/>
            <a:endCxn id="8" idx="0"/>
          </p:cNvCxnSpPr>
          <p:nvPr/>
        </p:nvCxnSpPr>
        <p:spPr>
          <a:xfrm flipH="1">
            <a:off x="3851920" y="2780928"/>
            <a:ext cx="100811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1"/>
            <a:endCxn id="7" idx="2"/>
          </p:cNvCxnSpPr>
          <p:nvPr/>
        </p:nvCxnSpPr>
        <p:spPr>
          <a:xfrm flipH="1" flipV="1">
            <a:off x="3851920" y="2240868"/>
            <a:ext cx="100811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8" idx="0"/>
            <a:endCxn id="7" idx="2"/>
          </p:cNvCxnSpPr>
          <p:nvPr/>
        </p:nvCxnSpPr>
        <p:spPr>
          <a:xfrm flipV="1">
            <a:off x="3851920" y="2240868"/>
            <a:ext cx="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5" idx="0"/>
          </p:cNvCxnSpPr>
          <p:nvPr/>
        </p:nvCxnSpPr>
        <p:spPr>
          <a:xfrm flipH="1">
            <a:off x="2411760" y="2240868"/>
            <a:ext cx="144016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68720" y="4149080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</a:rPr>
              <a:t>Let’s calculate some properties of this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>
                <a:solidFill>
                  <a:schemeClr val="accent6"/>
                </a:solidFill>
              </a:rPr>
              <a:t>valency</a:t>
            </a:r>
            <a:r>
              <a:rPr lang="en-GB" dirty="0"/>
              <a:t> is </a:t>
            </a:r>
            <a:r>
              <a:rPr lang="en-GB" dirty="0">
                <a:solidFill>
                  <a:schemeClr val="accent6"/>
                </a:solidFill>
              </a:rPr>
              <a:t>how many connections each node makes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 this case, each node connects to 5 others, so </a:t>
            </a:r>
            <a:r>
              <a:rPr lang="en-GB" dirty="0" err="1">
                <a:solidFill>
                  <a:schemeClr val="accent6"/>
                </a:solidFill>
              </a:rPr>
              <a:t>valency</a:t>
            </a:r>
            <a:r>
              <a:rPr lang="en-GB" dirty="0"/>
              <a:t> = 5.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 general, for fully connected network, </a:t>
            </a:r>
            <a:r>
              <a:rPr lang="en-GB" dirty="0" err="1">
                <a:solidFill>
                  <a:schemeClr val="accent6"/>
                </a:solidFill>
              </a:rPr>
              <a:t>valency</a:t>
            </a:r>
            <a:r>
              <a:rPr lang="en-GB" dirty="0"/>
              <a:t> = N-1.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high </a:t>
            </a:r>
            <a:r>
              <a:rPr lang="en-GB" dirty="0" err="1">
                <a:solidFill>
                  <a:schemeClr val="accent6"/>
                </a:solidFill>
              </a:rPr>
              <a:t>valency</a:t>
            </a:r>
            <a:r>
              <a:rPr lang="en-GB" dirty="0"/>
              <a:t> is </a:t>
            </a:r>
            <a:r>
              <a:rPr lang="en-GB" dirty="0">
                <a:solidFill>
                  <a:schemeClr val="accent1"/>
                </a:solidFill>
              </a:rPr>
              <a:t>generally bad </a:t>
            </a:r>
            <a:r>
              <a:rPr lang="en-GB" dirty="0"/>
              <a:t>– if machines are directly connected then you need this many network ports / cables for each machine.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Maximum (reasonable) number of ports is 6 or 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100679"/>
            <a:ext cx="2402597" cy="18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4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-99392"/>
            <a:ext cx="6377940" cy="1293028"/>
          </a:xfrm>
        </p:spPr>
        <p:txBody>
          <a:bodyPr/>
          <a:lstStyle/>
          <a:p>
            <a:r>
              <a:rPr lang="en-GB" dirty="0" smtClean="0"/>
              <a:t>Speed-up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0" y="935307"/>
            <a:ext cx="5153804" cy="328578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Will generally continue to increase as the number of processors increases (but upper bound is limited by Amdahl’s law).</a:t>
            </a:r>
          </a:p>
          <a:p>
            <a:endParaRPr lang="en-GB" dirty="0"/>
          </a:p>
          <a:p>
            <a:r>
              <a:rPr lang="en-GB" i="1" dirty="0" smtClean="0"/>
              <a:t>A program takes 12s to run serially, 6s to run with two processors, 4s to run with four processors, 3s to run with eight.</a:t>
            </a:r>
          </a:p>
          <a:p>
            <a:r>
              <a:rPr lang="en-GB" b="1" dirty="0" smtClean="0"/>
              <a:t>What is the speed-up for p=2, 4 and 8?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59654" y="980728"/>
                <a:ext cx="2944194" cy="239406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Speed-Up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a program takes T</a:t>
                </a:r>
                <a:r>
                  <a:rPr lang="en-GB" sz="1600" baseline="-25000" dirty="0"/>
                  <a:t>S</a:t>
                </a:r>
                <a:r>
                  <a:rPr lang="en-GB" sz="1600" dirty="0"/>
                  <a:t> to run serially and T</a:t>
                </a:r>
                <a:r>
                  <a:rPr lang="en-GB" sz="1600" baseline="-25000" dirty="0"/>
                  <a:t>P</a:t>
                </a:r>
                <a:r>
                  <a:rPr lang="en-GB" sz="1600" dirty="0"/>
                  <a:t> to run in parallel, its speed-up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4" y="980728"/>
                <a:ext cx="2944194" cy="2394062"/>
              </a:xfrm>
              <a:prstGeom prst="rect">
                <a:avLst/>
              </a:prstGeom>
              <a:blipFill>
                <a:blip r:embed="rId3"/>
                <a:stretch>
                  <a:fillRect t="-1772" r="-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4221088"/>
            <a:ext cx="9144000" cy="2636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Speed-up and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189710"/>
            <a:ext cx="4049648" cy="1004849"/>
          </a:xfrm>
        </p:spPr>
        <p:txBody>
          <a:bodyPr>
            <a:normAutofit/>
          </a:bodyPr>
          <a:lstStyle/>
          <a:p>
            <a:r>
              <a:rPr lang="en-GB" dirty="0"/>
              <a:t>For this you need to learn four formulas: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660232" y="2042286"/>
                <a:ext cx="2240848" cy="462707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Gustafson’s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</a:t>
                </a:r>
                <a:r>
                  <a:rPr lang="en-GB" sz="1600" u="sng" dirty="0" smtClean="0"/>
                  <a:t>problem </a:t>
                </a:r>
                <a:r>
                  <a:rPr lang="en-GB" sz="1600" u="sng" dirty="0"/>
                  <a:t>size scales with processor count </a:t>
                </a:r>
                <a:r>
                  <a:rPr lang="en-GB" sz="1600" dirty="0"/>
                  <a:t>(p), 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𝒓𝒑</m:t>
                      </m:r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042286"/>
                <a:ext cx="2240848" cy="4627074"/>
              </a:xfrm>
              <a:prstGeom prst="rect">
                <a:avLst/>
              </a:prstGeom>
              <a:blipFill>
                <a:blip r:embed="rId2"/>
                <a:stretch>
                  <a:fillRect l="-1084" t="-920" r="-3794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355976" y="2045652"/>
                <a:ext cx="2240848" cy="46237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Amdahl’s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For </a:t>
                </a:r>
                <a:r>
                  <a:rPr lang="en-GB" sz="1600" u="sng" dirty="0"/>
                  <a:t>the same problem size</a:t>
                </a:r>
                <a:r>
                  <a:rPr lang="en-GB" sz="1600" dirty="0"/>
                  <a:t>, as </a:t>
                </a:r>
                <a:r>
                  <a:rPr lang="en-GB" sz="1600" dirty="0" smtClean="0"/>
                  <a:t>processor count increases </a:t>
                </a:r>
                <a:r>
                  <a:rPr lang="en-GB" sz="1600" dirty="0"/>
                  <a:t>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045652"/>
                <a:ext cx="2240848" cy="4623708"/>
              </a:xfrm>
              <a:prstGeom prst="rect">
                <a:avLst/>
              </a:prstGeom>
              <a:blipFill>
                <a:blip r:embed="rId3"/>
                <a:stretch>
                  <a:fillRect l="-4065" t="-921" r="-3794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95780" y="2042286"/>
                <a:ext cx="4016180" cy="2394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Speed-Up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a program takes T</a:t>
                </a:r>
                <a:r>
                  <a:rPr lang="en-GB" sz="1600" baseline="-25000" dirty="0"/>
                  <a:t>S</a:t>
                </a:r>
                <a:r>
                  <a:rPr lang="en-GB" sz="1600" dirty="0"/>
                  <a:t> to run serially and T</a:t>
                </a:r>
                <a:r>
                  <a:rPr lang="en-GB" sz="1600" baseline="-25000" dirty="0"/>
                  <a:t>P</a:t>
                </a:r>
                <a:r>
                  <a:rPr lang="en-GB" sz="1600" dirty="0"/>
                  <a:t> to run in parallel, its speed-up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0" y="2042286"/>
                <a:ext cx="4016180" cy="2394062"/>
              </a:xfrm>
              <a:prstGeom prst="rect">
                <a:avLst/>
              </a:prstGeom>
              <a:blipFill>
                <a:blip r:embed="rId4"/>
                <a:stretch>
                  <a:fillRect t="-1772" r="-1513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5780" y="4543566"/>
                <a:ext cx="4016180" cy="212579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Efficiency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The efficiency for a given number of threads/processes 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0" y="4543566"/>
                <a:ext cx="4016180" cy="2125794"/>
              </a:xfrm>
              <a:prstGeom prst="rect">
                <a:avLst/>
              </a:prstGeom>
              <a:blipFill>
                <a:blip r:embed="rId5"/>
                <a:stretch>
                  <a:fillRect t="-19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71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-99392"/>
            <a:ext cx="6377940" cy="1293028"/>
          </a:xfrm>
        </p:spPr>
        <p:txBody>
          <a:bodyPr/>
          <a:lstStyle/>
          <a:p>
            <a:r>
              <a:rPr lang="en-GB" dirty="0" smtClean="0"/>
              <a:t>Efficiency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580" y="836712"/>
            <a:ext cx="5153804" cy="328578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Shows how much each processor is contributing to the speed-up. Will generally tend to 0 as p</a:t>
            </a:r>
            <a:r>
              <a:rPr lang="en-GB" dirty="0" smtClean="0">
                <a:sym typeface="Wingdings" panose="05000000000000000000" pitchFamily="2" charset="2"/>
              </a:rPr>
              <a:t>∞ (diminishing returns).</a:t>
            </a:r>
            <a:endParaRPr lang="en-GB" dirty="0" smtClean="0"/>
          </a:p>
          <a:p>
            <a:endParaRPr lang="en-GB" dirty="0"/>
          </a:p>
          <a:p>
            <a:r>
              <a:rPr lang="en-GB" i="1" dirty="0" smtClean="0"/>
              <a:t>A program takes 12s to run serially, 6s to run with two processors, 4s to run with four processors, 3s to run with eight.</a:t>
            </a:r>
          </a:p>
          <a:p>
            <a:r>
              <a:rPr lang="en-GB" b="1" dirty="0" smtClean="0"/>
              <a:t>What is the efficiency for p=2, 4 and 8?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4221088"/>
            <a:ext cx="9144000" cy="2636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07504" y="692696"/>
                <a:ext cx="3528392" cy="212579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Efficiency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The efficiency for a given number of threads/processes 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92696"/>
                <a:ext cx="3528392" cy="2125794"/>
              </a:xfrm>
              <a:prstGeom prst="rect">
                <a:avLst/>
              </a:prstGeom>
              <a:blipFill>
                <a:blip r:embed="rId3"/>
                <a:stretch>
                  <a:fillRect l="-172" t="-2000" r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5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Speed-up and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189710"/>
            <a:ext cx="4049648" cy="1004849"/>
          </a:xfrm>
        </p:spPr>
        <p:txBody>
          <a:bodyPr>
            <a:normAutofit/>
          </a:bodyPr>
          <a:lstStyle/>
          <a:p>
            <a:r>
              <a:rPr lang="en-GB" dirty="0"/>
              <a:t>For this you need to learn four formulas: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660232" y="2042286"/>
                <a:ext cx="2240848" cy="462707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Gustafson’s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</a:t>
                </a:r>
                <a:r>
                  <a:rPr lang="en-GB" sz="1600" u="sng" dirty="0" smtClean="0"/>
                  <a:t>problem </a:t>
                </a:r>
                <a:r>
                  <a:rPr lang="en-GB" sz="1600" u="sng" dirty="0"/>
                  <a:t>size scales with processor count </a:t>
                </a:r>
                <a:r>
                  <a:rPr lang="en-GB" sz="1600" dirty="0"/>
                  <a:t>(p), 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𝒓𝒑</m:t>
                      </m:r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042286"/>
                <a:ext cx="2240848" cy="4627074"/>
              </a:xfrm>
              <a:prstGeom prst="rect">
                <a:avLst/>
              </a:prstGeom>
              <a:blipFill>
                <a:blip r:embed="rId2"/>
                <a:stretch>
                  <a:fillRect l="-1084" t="-920" r="-3794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355976" y="2045652"/>
                <a:ext cx="2240848" cy="46237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Amdahl’s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For </a:t>
                </a:r>
                <a:r>
                  <a:rPr lang="en-GB" sz="1600" u="sng" dirty="0"/>
                  <a:t>the same problem size</a:t>
                </a:r>
                <a:r>
                  <a:rPr lang="en-GB" sz="1600" dirty="0"/>
                  <a:t>, as </a:t>
                </a:r>
                <a:r>
                  <a:rPr lang="en-GB" sz="1600" dirty="0" smtClean="0"/>
                  <a:t>processor count increases </a:t>
                </a:r>
                <a:r>
                  <a:rPr lang="en-GB" sz="1600" dirty="0"/>
                  <a:t>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045652"/>
                <a:ext cx="2240848" cy="4623708"/>
              </a:xfrm>
              <a:prstGeom prst="rect">
                <a:avLst/>
              </a:prstGeom>
              <a:blipFill>
                <a:blip r:embed="rId3"/>
                <a:stretch>
                  <a:fillRect l="-4065" t="-921" r="-3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95780" y="2042286"/>
                <a:ext cx="4016180" cy="2394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Speed-Up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a program takes T</a:t>
                </a:r>
                <a:r>
                  <a:rPr lang="en-GB" sz="1600" baseline="-25000" dirty="0"/>
                  <a:t>S</a:t>
                </a:r>
                <a:r>
                  <a:rPr lang="en-GB" sz="1600" dirty="0"/>
                  <a:t> to run serially and T</a:t>
                </a:r>
                <a:r>
                  <a:rPr lang="en-GB" sz="1600" baseline="-25000" dirty="0"/>
                  <a:t>P</a:t>
                </a:r>
                <a:r>
                  <a:rPr lang="en-GB" sz="1600" dirty="0"/>
                  <a:t> to run in parallel, its speed-up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0" y="2042286"/>
                <a:ext cx="4016180" cy="2394062"/>
              </a:xfrm>
              <a:prstGeom prst="rect">
                <a:avLst/>
              </a:prstGeom>
              <a:blipFill>
                <a:blip r:embed="rId4"/>
                <a:stretch>
                  <a:fillRect t="-1772" r="-1513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95780" y="4543566"/>
                <a:ext cx="4016180" cy="21257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Efficiency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The efficiency for a given number of threads/processes 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0" y="4543566"/>
                <a:ext cx="4016180" cy="2125794"/>
              </a:xfrm>
              <a:prstGeom prst="rect">
                <a:avLst/>
              </a:prstGeom>
              <a:blipFill>
                <a:blip r:embed="rId5"/>
                <a:stretch>
                  <a:fillRect t="-1994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0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-99392"/>
            <a:ext cx="6377940" cy="1293028"/>
          </a:xfrm>
        </p:spPr>
        <p:txBody>
          <a:bodyPr/>
          <a:lstStyle/>
          <a:p>
            <a:r>
              <a:rPr lang="en-GB" dirty="0" smtClean="0"/>
              <a:t>AMDAHL’s LAW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836712"/>
            <a:ext cx="6120560" cy="328578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Gives a limit to how fast you can solve the same problem by adding extra processors. </a:t>
            </a:r>
          </a:p>
          <a:p>
            <a:endParaRPr lang="en-GB" dirty="0"/>
          </a:p>
          <a:p>
            <a:r>
              <a:rPr lang="en-GB" i="1" dirty="0" smtClean="0"/>
              <a:t>10% of a given program can’t be parallelised. If the program is run on one processor it takes 5s. </a:t>
            </a:r>
            <a:r>
              <a:rPr lang="en-GB" b="1" dirty="0" smtClean="0"/>
              <a:t>According to Amdahl’s law, what is the fastest time the program can possibly run in, no matter the processor count?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221088"/>
            <a:ext cx="9144000" cy="2636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95536" y="116632"/>
                <a:ext cx="2240848" cy="386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Amdahl’s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For </a:t>
                </a:r>
                <a:r>
                  <a:rPr lang="en-GB" sz="1600" u="sng" dirty="0"/>
                  <a:t>the same problem size</a:t>
                </a:r>
                <a:r>
                  <a:rPr lang="en-GB" sz="1600" dirty="0"/>
                  <a:t>, as </a:t>
                </a:r>
                <a:r>
                  <a:rPr lang="en-GB" sz="1600" dirty="0" smtClean="0"/>
                  <a:t>processor count increases </a:t>
                </a:r>
                <a:r>
                  <a:rPr lang="en-GB" sz="1600" dirty="0"/>
                  <a:t>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16632"/>
                <a:ext cx="2240848" cy="3861845"/>
              </a:xfrm>
              <a:prstGeom prst="rect">
                <a:avLst/>
              </a:prstGeom>
              <a:blipFill>
                <a:blip r:embed="rId3"/>
                <a:stretch>
                  <a:fillRect l="-4065" t="-1101" r="-3794" b="-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77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Speed-up and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189710"/>
            <a:ext cx="4049648" cy="1004849"/>
          </a:xfrm>
        </p:spPr>
        <p:txBody>
          <a:bodyPr>
            <a:normAutofit/>
          </a:bodyPr>
          <a:lstStyle/>
          <a:p>
            <a:r>
              <a:rPr lang="en-GB" dirty="0"/>
              <a:t>For this you need to learn four formulas: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660232" y="2042286"/>
                <a:ext cx="2240848" cy="462707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Gustafson’s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</a:t>
                </a:r>
                <a:r>
                  <a:rPr lang="en-GB" sz="1600" u="sng" dirty="0" smtClean="0"/>
                  <a:t>problem </a:t>
                </a:r>
                <a:r>
                  <a:rPr lang="en-GB" sz="1600" u="sng" dirty="0"/>
                  <a:t>size scales with processor count </a:t>
                </a:r>
                <a:r>
                  <a:rPr lang="en-GB" sz="1600" dirty="0"/>
                  <a:t>(p), 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𝒓𝒑</m:t>
                      </m:r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042286"/>
                <a:ext cx="2240848" cy="4627074"/>
              </a:xfrm>
              <a:prstGeom prst="rect">
                <a:avLst/>
              </a:prstGeom>
              <a:blipFill>
                <a:blip r:embed="rId2"/>
                <a:stretch>
                  <a:fillRect l="-1084" t="-920" r="-3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355976" y="2045652"/>
                <a:ext cx="2240848" cy="46237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Amdahl’s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For </a:t>
                </a:r>
                <a:r>
                  <a:rPr lang="en-GB" sz="1600" u="sng" dirty="0"/>
                  <a:t>the same problem size</a:t>
                </a:r>
                <a:r>
                  <a:rPr lang="en-GB" sz="1600" dirty="0"/>
                  <a:t>, as </a:t>
                </a:r>
                <a:r>
                  <a:rPr lang="en-GB" sz="1600" dirty="0" smtClean="0"/>
                  <a:t>processor count increases </a:t>
                </a:r>
                <a:r>
                  <a:rPr lang="en-GB" sz="1600" dirty="0"/>
                  <a:t>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045652"/>
                <a:ext cx="2240848" cy="4623708"/>
              </a:xfrm>
              <a:prstGeom prst="rect">
                <a:avLst/>
              </a:prstGeom>
              <a:blipFill>
                <a:blip r:embed="rId3"/>
                <a:stretch>
                  <a:fillRect l="-4065" t="-921" r="-3794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95780" y="2042286"/>
                <a:ext cx="4016180" cy="2394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Speed-Up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a program takes T</a:t>
                </a:r>
                <a:r>
                  <a:rPr lang="en-GB" sz="1600" baseline="-25000" dirty="0"/>
                  <a:t>S</a:t>
                </a:r>
                <a:r>
                  <a:rPr lang="en-GB" sz="1600" dirty="0"/>
                  <a:t> to run serially and T</a:t>
                </a:r>
                <a:r>
                  <a:rPr lang="en-GB" sz="1600" baseline="-25000" dirty="0"/>
                  <a:t>P</a:t>
                </a:r>
                <a:r>
                  <a:rPr lang="en-GB" sz="1600" dirty="0"/>
                  <a:t> to run in parallel, its speed-up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0" y="2042286"/>
                <a:ext cx="4016180" cy="2394062"/>
              </a:xfrm>
              <a:prstGeom prst="rect">
                <a:avLst/>
              </a:prstGeom>
              <a:blipFill>
                <a:blip r:embed="rId4"/>
                <a:stretch>
                  <a:fillRect t="-1772" r="-1513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95780" y="4543566"/>
                <a:ext cx="4016180" cy="21257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Efficiency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The efficiency for a given number of threads/processes p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sz="1600" b="0" dirty="0"/>
              </a:p>
              <a:p>
                <a:pPr algn="ctr"/>
                <a:endParaRPr lang="en-GB" sz="16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0" y="4543566"/>
                <a:ext cx="4016180" cy="2125794"/>
              </a:xfrm>
              <a:prstGeom prst="rect">
                <a:avLst/>
              </a:prstGeom>
              <a:blipFill>
                <a:blip r:embed="rId5"/>
                <a:stretch>
                  <a:fillRect t="-1994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66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-99392"/>
            <a:ext cx="6377940" cy="1293028"/>
          </a:xfrm>
        </p:spPr>
        <p:txBody>
          <a:bodyPr/>
          <a:lstStyle/>
          <a:p>
            <a:r>
              <a:rPr lang="en-GB" dirty="0" smtClean="0"/>
              <a:t>Gustafson’s law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836712"/>
            <a:ext cx="6120560" cy="3285781"/>
          </a:xfrm>
        </p:spPr>
        <p:txBody>
          <a:bodyPr>
            <a:normAutofit/>
          </a:bodyPr>
          <a:lstStyle/>
          <a:p>
            <a:r>
              <a:rPr lang="en-GB" dirty="0" smtClean="0"/>
              <a:t>Gives a limit to how fast you can solve the same problem by adding extra processors. </a:t>
            </a:r>
          </a:p>
          <a:p>
            <a:endParaRPr lang="en-GB" dirty="0"/>
          </a:p>
          <a:p>
            <a:r>
              <a:rPr lang="en-GB" i="1" dirty="0" smtClean="0"/>
              <a:t>10% of a given program can’t be parallelised. </a:t>
            </a:r>
            <a:r>
              <a:rPr lang="en-GB" b="1" dirty="0" smtClean="0"/>
              <a:t>Assuming the problem size is equal to the number of processors, what does Gustafson’s law say the maximum speed-up with 100 processors is?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221088"/>
            <a:ext cx="9144000" cy="2636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86936" y="166065"/>
                <a:ext cx="2240848" cy="362297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u="sng" dirty="0"/>
                  <a:t>Gustafson’s Law</a:t>
                </a:r>
              </a:p>
              <a:p>
                <a:pPr algn="ctr"/>
                <a:endParaRPr lang="en-GB" sz="2400" b="1" u="sng" dirty="0"/>
              </a:p>
              <a:p>
                <a:pPr algn="ctr"/>
                <a:r>
                  <a:rPr lang="en-GB" sz="1600" dirty="0"/>
                  <a:t>If </a:t>
                </a:r>
                <a:r>
                  <a:rPr lang="en-GB" sz="1600" u="sng" dirty="0" smtClean="0"/>
                  <a:t>problem </a:t>
                </a:r>
                <a:r>
                  <a:rPr lang="en-GB" sz="1600" u="sng" dirty="0"/>
                  <a:t>size scales with processor count </a:t>
                </a:r>
                <a:r>
                  <a:rPr lang="en-GB" sz="1600" dirty="0"/>
                  <a:t>(p), speed-up is limited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𝒓𝒑</m:t>
                      </m:r>
                    </m:oMath>
                  </m:oMathPara>
                </a14:m>
                <a:endParaRPr lang="en-GB" sz="2400" b="1" dirty="0"/>
              </a:p>
              <a:p>
                <a:pPr algn="ctr"/>
                <a:endParaRPr lang="en-GB" sz="2400" b="1" dirty="0"/>
              </a:p>
              <a:p>
                <a:pPr algn="ctr"/>
                <a:r>
                  <a:rPr lang="en-GB" sz="1600" dirty="0"/>
                  <a:t>r is the proportion of the program that’s not parallelisable.</a:t>
                </a: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36" y="166065"/>
                <a:ext cx="2240848" cy="3622975"/>
              </a:xfrm>
              <a:prstGeom prst="rect">
                <a:avLst/>
              </a:prstGeom>
              <a:blipFill>
                <a:blip r:embed="rId3"/>
                <a:stretch>
                  <a:fillRect l="-811" t="-1173" r="-3784" b="-20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22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panic; revise!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I’m not trying to catch anyone out in the test – I don’t do trick questions!</a:t>
            </a:r>
          </a:p>
          <a:p>
            <a:endParaRPr lang="en-GB" dirty="0"/>
          </a:p>
          <a:p>
            <a:r>
              <a:rPr lang="en-GB" dirty="0" smtClean="0"/>
              <a:t>Take the time to go through the lecture slides and make sure everything’s clear – otherwise </a:t>
            </a:r>
            <a:r>
              <a:rPr lang="en-GB" dirty="0" smtClean="0">
                <a:solidFill>
                  <a:schemeClr val="accent6"/>
                </a:solidFill>
              </a:rPr>
              <a:t>email me</a:t>
            </a:r>
            <a:r>
              <a:rPr lang="en-GB" dirty="0" smtClean="0"/>
              <a:t>!</a:t>
            </a:r>
          </a:p>
          <a:p>
            <a:endParaRPr lang="en-GB" dirty="0"/>
          </a:p>
          <a:p>
            <a:r>
              <a:rPr lang="en-GB" dirty="0" smtClean="0"/>
              <a:t>I will put some more practice questions and a list of what you need to learn online </a:t>
            </a:r>
            <a:r>
              <a:rPr lang="en-GB" u="sng" dirty="0" smtClean="0"/>
              <a:t>soon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>
                <a:solidFill>
                  <a:schemeClr val="accent6"/>
                </a:solidFill>
              </a:rPr>
              <a:t>Remember: </a:t>
            </a:r>
            <a:r>
              <a:rPr lang="en-GB" dirty="0" smtClean="0"/>
              <a:t>test is </a:t>
            </a:r>
            <a:r>
              <a:rPr lang="en-GB" b="1" dirty="0" smtClean="0"/>
              <a:t>next Thursday, 1-3pm, FZB205 (downstairs)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080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inal lecture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There will be a lecture at the usual time on Thursday 15</a:t>
            </a:r>
            <a:r>
              <a:rPr lang="en-GB" baseline="30000" dirty="0" smtClean="0"/>
              <a:t>th</a:t>
            </a:r>
            <a:r>
              <a:rPr lang="en-GB" dirty="0"/>
              <a:t> </a:t>
            </a:r>
            <a:r>
              <a:rPr lang="en-GB" dirty="0" smtClean="0"/>
              <a:t>December.</a:t>
            </a:r>
          </a:p>
          <a:p>
            <a:endParaRPr lang="en-GB" dirty="0"/>
          </a:p>
          <a:p>
            <a:r>
              <a:rPr lang="en-GB" b="1" dirty="0" smtClean="0"/>
              <a:t>First half: </a:t>
            </a:r>
            <a:r>
              <a:rPr lang="en-GB" dirty="0" smtClean="0"/>
              <a:t>general parallel program design, advanced CUDA topic.</a:t>
            </a:r>
          </a:p>
          <a:p>
            <a:endParaRPr lang="en-GB" dirty="0"/>
          </a:p>
          <a:p>
            <a:r>
              <a:rPr lang="en-GB" b="1" dirty="0" smtClean="0"/>
              <a:t>Second half: </a:t>
            </a:r>
            <a:r>
              <a:rPr lang="en-GB" dirty="0" smtClean="0"/>
              <a:t>Samantha Adams, Senior Scientific Software Engineer, The Met Office</a:t>
            </a:r>
          </a:p>
          <a:p>
            <a:endParaRPr lang="en-GB" dirty="0"/>
          </a:p>
          <a:p>
            <a:r>
              <a:rPr lang="en-GB" dirty="0" smtClean="0">
                <a:solidFill>
                  <a:schemeClr val="accent6"/>
                </a:solidFill>
              </a:rPr>
              <a:t>Don’t skip it because the test is over – it may help for your coursework and should be very interesting!</a:t>
            </a:r>
            <a:endParaRPr lang="en-GB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network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1720" y="15207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051720" y="33209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11560" y="24208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491880" y="15207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491880" y="33209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860032" y="2420888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>
            <a:stCxn id="6" idx="3"/>
            <a:endCxn id="4" idx="2"/>
          </p:cNvCxnSpPr>
          <p:nvPr/>
        </p:nvCxnSpPr>
        <p:spPr>
          <a:xfrm flipV="1">
            <a:off x="1331640" y="2240868"/>
            <a:ext cx="108012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3"/>
            <a:endCxn id="5" idx="0"/>
          </p:cNvCxnSpPr>
          <p:nvPr/>
        </p:nvCxnSpPr>
        <p:spPr>
          <a:xfrm>
            <a:off x="1331640" y="2780928"/>
            <a:ext cx="108012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  <a:endCxn id="7" idx="2"/>
          </p:cNvCxnSpPr>
          <p:nvPr/>
        </p:nvCxnSpPr>
        <p:spPr>
          <a:xfrm flipV="1">
            <a:off x="1331640" y="2240868"/>
            <a:ext cx="252028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1"/>
          </p:cNvCxnSpPr>
          <p:nvPr/>
        </p:nvCxnSpPr>
        <p:spPr>
          <a:xfrm>
            <a:off x="1331640" y="2780928"/>
            <a:ext cx="352839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8" idx="0"/>
          </p:cNvCxnSpPr>
          <p:nvPr/>
        </p:nvCxnSpPr>
        <p:spPr>
          <a:xfrm>
            <a:off x="1331640" y="2780928"/>
            <a:ext cx="2520280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  <a:endCxn id="4" idx="2"/>
          </p:cNvCxnSpPr>
          <p:nvPr/>
        </p:nvCxnSpPr>
        <p:spPr>
          <a:xfrm flipV="1">
            <a:off x="2411760" y="2240868"/>
            <a:ext cx="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0"/>
            <a:endCxn id="4" idx="2"/>
          </p:cNvCxnSpPr>
          <p:nvPr/>
        </p:nvCxnSpPr>
        <p:spPr>
          <a:xfrm flipH="1" flipV="1">
            <a:off x="2411760" y="2240868"/>
            <a:ext cx="144016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" idx="1"/>
            <a:endCxn id="4" idx="3"/>
          </p:cNvCxnSpPr>
          <p:nvPr/>
        </p:nvCxnSpPr>
        <p:spPr>
          <a:xfrm flipH="1">
            <a:off x="2771800" y="1880828"/>
            <a:ext cx="7200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5" idx="3"/>
          </p:cNvCxnSpPr>
          <p:nvPr/>
        </p:nvCxnSpPr>
        <p:spPr>
          <a:xfrm flipH="1">
            <a:off x="2771800" y="3681028"/>
            <a:ext cx="7200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9" idx="1"/>
            <a:endCxn id="4" idx="2"/>
          </p:cNvCxnSpPr>
          <p:nvPr/>
        </p:nvCxnSpPr>
        <p:spPr>
          <a:xfrm flipH="1" flipV="1">
            <a:off x="2411760" y="2240868"/>
            <a:ext cx="244827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9" idx="1"/>
            <a:endCxn id="5" idx="0"/>
          </p:cNvCxnSpPr>
          <p:nvPr/>
        </p:nvCxnSpPr>
        <p:spPr>
          <a:xfrm flipH="1">
            <a:off x="2411760" y="2780928"/>
            <a:ext cx="244827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1"/>
            <a:endCxn id="8" idx="0"/>
          </p:cNvCxnSpPr>
          <p:nvPr/>
        </p:nvCxnSpPr>
        <p:spPr>
          <a:xfrm flipH="1">
            <a:off x="3851920" y="2780928"/>
            <a:ext cx="100811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1"/>
            <a:endCxn id="7" idx="2"/>
          </p:cNvCxnSpPr>
          <p:nvPr/>
        </p:nvCxnSpPr>
        <p:spPr>
          <a:xfrm flipH="1" flipV="1">
            <a:off x="3851920" y="2240868"/>
            <a:ext cx="1008112" cy="5400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8" idx="0"/>
            <a:endCxn id="7" idx="2"/>
          </p:cNvCxnSpPr>
          <p:nvPr/>
        </p:nvCxnSpPr>
        <p:spPr>
          <a:xfrm flipV="1">
            <a:off x="3851920" y="2240868"/>
            <a:ext cx="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5" idx="0"/>
          </p:cNvCxnSpPr>
          <p:nvPr/>
        </p:nvCxnSpPr>
        <p:spPr>
          <a:xfrm flipH="1">
            <a:off x="2411760" y="2240868"/>
            <a:ext cx="1440160" cy="1080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8720" y="4149080"/>
                <a:ext cx="8280920" cy="2708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2"/>
                    </a:solidFill>
                  </a:rPr>
                  <a:t>Let’s calculate some properties of this network.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</a:t>
                </a:r>
                <a:r>
                  <a:rPr lang="en-GB" dirty="0">
                    <a:solidFill>
                      <a:schemeClr val="accent6"/>
                    </a:solidFill>
                  </a:rPr>
                  <a:t>link count </a:t>
                </a:r>
                <a:r>
                  <a:rPr lang="en-GB" dirty="0"/>
                  <a:t>is</a:t>
                </a:r>
                <a:r>
                  <a:rPr lang="en-GB" dirty="0">
                    <a:solidFill>
                      <a:schemeClr val="accent6"/>
                    </a:solidFill>
                  </a:rPr>
                  <a:t> how many connections the network has in total</a:t>
                </a:r>
                <a:r>
                  <a:rPr lang="en-GB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In this case, </a:t>
                </a:r>
                <a:r>
                  <a:rPr lang="en-GB" dirty="0">
                    <a:solidFill>
                      <a:schemeClr val="accent6"/>
                    </a:solidFill>
                  </a:rPr>
                  <a:t>link count </a:t>
                </a:r>
                <a:r>
                  <a:rPr lang="en-GB" dirty="0"/>
                  <a:t>= 15.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In general, </a:t>
                </a:r>
                <a:r>
                  <a:rPr lang="en-GB" dirty="0">
                    <a:solidFill>
                      <a:schemeClr val="accent6"/>
                    </a:solidFill>
                  </a:rPr>
                  <a:t>link count </a:t>
                </a:r>
                <a:r>
                  <a:rPr lang="en-GB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𝑉𝑎𝑙𝑒𝑛𝑐𝑦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𝑁𝑜𝑑𝑒𝑠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fully connected network is also </a:t>
                </a:r>
                <a:r>
                  <a:rPr lang="en-GB" dirty="0">
                    <a:solidFill>
                      <a:schemeClr val="accent1"/>
                    </a:solidFill>
                  </a:rPr>
                  <a:t>very bad </a:t>
                </a:r>
                <a:r>
                  <a:rPr lang="en-GB" dirty="0"/>
                  <a:t>in this area.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E.G. with 1,000 nodes, cables required = 499,500 (not practical!)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0" y="4149080"/>
                <a:ext cx="8280920" cy="2708498"/>
              </a:xfrm>
              <a:prstGeom prst="rect">
                <a:avLst/>
              </a:prstGeom>
              <a:blipFill>
                <a:blip r:embed="rId2"/>
                <a:stretch>
                  <a:fillRect l="-442" t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2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2689</TotalTime>
  <Words>5694</Words>
  <Application>Microsoft Office PowerPoint</Application>
  <PresentationFormat>On-screen Show (4:3)</PresentationFormat>
  <Paragraphs>923</Paragraphs>
  <Slides>88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</vt:lpstr>
      <vt:lpstr>Calibri</vt:lpstr>
      <vt:lpstr>Cambria Math</vt:lpstr>
      <vt:lpstr>Century Gothic</vt:lpstr>
      <vt:lpstr>Courier New</vt:lpstr>
      <vt:lpstr>Wingdings</vt:lpstr>
      <vt:lpstr>Vapor Trail</vt:lpstr>
      <vt:lpstr>SOFT354: Parallel Computation and distributed systems</vt:lpstr>
      <vt:lpstr>Today’s lecture</vt:lpstr>
      <vt:lpstr>Today’s lecture</vt:lpstr>
      <vt:lpstr>Recap: Network topologies</vt:lpstr>
      <vt:lpstr>Fully connected network</vt:lpstr>
      <vt:lpstr>Fully connected network</vt:lpstr>
      <vt:lpstr>Fully connected network</vt:lpstr>
      <vt:lpstr>Fully connected network</vt:lpstr>
      <vt:lpstr>Fully connected network</vt:lpstr>
      <vt:lpstr>Simple topologies</vt:lpstr>
      <vt:lpstr>(2d) Torus arrangement</vt:lpstr>
      <vt:lpstr>(2d) Torus arrangement</vt:lpstr>
      <vt:lpstr>(2d) Torus arrangement</vt:lpstr>
      <vt:lpstr>(2d) Torus arrangement</vt:lpstr>
      <vt:lpstr>(2d) Torus arrangement</vt:lpstr>
      <vt:lpstr>(2d) Torus arrangement</vt:lpstr>
      <vt:lpstr>(2d) Torus arrangement</vt:lpstr>
      <vt:lpstr>(2d) Torus arrangement</vt:lpstr>
      <vt:lpstr>(2d) Torus arrangement</vt:lpstr>
      <vt:lpstr>(2d) Torus arrangement</vt:lpstr>
      <vt:lpstr>(2d) Torus arrangement</vt:lpstr>
      <vt:lpstr>3D torus</vt:lpstr>
      <vt:lpstr>Higher dimension tori</vt:lpstr>
      <vt:lpstr>Recap: Thin tree topology</vt:lpstr>
      <vt:lpstr>Fat tree</vt:lpstr>
      <vt:lpstr>Fat tree</vt:lpstr>
      <vt:lpstr>Fat tree</vt:lpstr>
      <vt:lpstr>Indirect networks</vt:lpstr>
      <vt:lpstr>Indirect Fat tree</vt:lpstr>
      <vt:lpstr>A very Fat tree</vt:lpstr>
      <vt:lpstr>summary</vt:lpstr>
      <vt:lpstr>Today’s lecture</vt:lpstr>
      <vt:lpstr>GPU Memories: Summary</vt:lpstr>
      <vt:lpstr>Caching in GPUs</vt:lpstr>
      <vt:lpstr>L1 and l2 cache</vt:lpstr>
      <vt:lpstr>GPU Memories: Summary</vt:lpstr>
      <vt:lpstr>Registers</vt:lpstr>
      <vt:lpstr>Registers</vt:lpstr>
      <vt:lpstr>“Local” memory</vt:lpstr>
      <vt:lpstr>GPU Memories: Summary</vt:lpstr>
      <vt:lpstr>Uniform cache</vt:lpstr>
      <vt:lpstr>Constant memory</vt:lpstr>
      <vt:lpstr>GPU Memories: Summary</vt:lpstr>
      <vt:lpstr>Global memory</vt:lpstr>
      <vt:lpstr>Global memory</vt:lpstr>
      <vt:lpstr>Global memory</vt:lpstr>
      <vt:lpstr>GPU Memories: Summary</vt:lpstr>
      <vt:lpstr>Shared memory</vt:lpstr>
      <vt:lpstr>Shared memory</vt:lpstr>
      <vt:lpstr>Shared memory</vt:lpstr>
      <vt:lpstr>GPU Memories: Summary</vt:lpstr>
      <vt:lpstr>Today’s lecture</vt:lpstr>
      <vt:lpstr>Occupancy</vt:lpstr>
      <vt:lpstr>Calculating Occupancy</vt:lpstr>
      <vt:lpstr>Calculating Occupancy</vt:lpstr>
      <vt:lpstr>Blocks per SM limit</vt:lpstr>
      <vt:lpstr>Calculating Occupancy</vt:lpstr>
      <vt:lpstr>Number of threads in a block</vt:lpstr>
      <vt:lpstr>Calculating Occupancy</vt:lpstr>
      <vt:lpstr>Shared memory</vt:lpstr>
      <vt:lpstr>example</vt:lpstr>
      <vt:lpstr>Today’s lecture</vt:lpstr>
      <vt:lpstr>CGMA: What’s a fLOP?</vt:lpstr>
      <vt:lpstr>CGMA: What’s a GMA?</vt:lpstr>
      <vt:lpstr>CGMA</vt:lpstr>
      <vt:lpstr>CGMA Example</vt:lpstr>
      <vt:lpstr>CGMA Example</vt:lpstr>
      <vt:lpstr>CGMA Example</vt:lpstr>
      <vt:lpstr>CGMA Example</vt:lpstr>
      <vt:lpstr>CGMA Example</vt:lpstr>
      <vt:lpstr>CGMA Example</vt:lpstr>
      <vt:lpstr>CGMA: By thread or by block?</vt:lpstr>
      <vt:lpstr>another Example</vt:lpstr>
      <vt:lpstr>another Example</vt:lpstr>
      <vt:lpstr>another Example</vt:lpstr>
      <vt:lpstr>another Example</vt:lpstr>
      <vt:lpstr>another Example</vt:lpstr>
      <vt:lpstr>Speed-up and efficiency</vt:lpstr>
      <vt:lpstr>Speed-up and efficiency</vt:lpstr>
      <vt:lpstr>Speed-up</vt:lpstr>
      <vt:lpstr>Speed-up and efficiency</vt:lpstr>
      <vt:lpstr>Efficiency</vt:lpstr>
      <vt:lpstr>Speed-up and efficiency</vt:lpstr>
      <vt:lpstr>AMDAHL’s LAW</vt:lpstr>
      <vt:lpstr>Speed-up and efficiency</vt:lpstr>
      <vt:lpstr>Gustafson’s law</vt:lpstr>
      <vt:lpstr>Don’t panic; revise!</vt:lpstr>
      <vt:lpstr>Final lecture</vt:lpstr>
    </vt:vector>
  </TitlesOfParts>
  <Company>University of Plymouth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ELEC350: Advanced Embedded Programming</dc:title>
  <dc:creator>Bob Merrison</dc:creator>
  <cp:lastModifiedBy>Robert Merrison</cp:lastModifiedBy>
  <cp:revision>223</cp:revision>
  <dcterms:created xsi:type="dcterms:W3CDTF">2015-10-12T15:49:52Z</dcterms:created>
  <dcterms:modified xsi:type="dcterms:W3CDTF">2016-12-01T12:57:36Z</dcterms:modified>
</cp:coreProperties>
</file>